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6" r:id="rId2"/>
    <p:sldId id="579" r:id="rId3"/>
    <p:sldId id="257" r:id="rId4"/>
    <p:sldId id="396" r:id="rId5"/>
    <p:sldId id="397" r:id="rId6"/>
    <p:sldId id="398" r:id="rId7"/>
    <p:sldId id="399" r:id="rId8"/>
    <p:sldId id="400" r:id="rId9"/>
    <p:sldId id="403" r:id="rId10"/>
    <p:sldId id="404" r:id="rId11"/>
    <p:sldId id="409" r:id="rId12"/>
    <p:sldId id="411" r:id="rId13"/>
    <p:sldId id="412" r:id="rId14"/>
    <p:sldId id="415" r:id="rId15"/>
    <p:sldId id="416" r:id="rId16"/>
    <p:sldId id="417" r:id="rId17"/>
    <p:sldId id="423" r:id="rId18"/>
    <p:sldId id="438" r:id="rId19"/>
    <p:sldId id="440" r:id="rId20"/>
    <p:sldId id="498" r:id="rId21"/>
    <p:sldId id="499" r:id="rId22"/>
    <p:sldId id="500" r:id="rId23"/>
    <p:sldId id="501" r:id="rId24"/>
    <p:sldId id="502" r:id="rId25"/>
    <p:sldId id="503" r:id="rId26"/>
    <p:sldId id="504" r:id="rId27"/>
    <p:sldId id="505" r:id="rId28"/>
    <p:sldId id="506" r:id="rId29"/>
    <p:sldId id="507" r:id="rId30"/>
    <p:sldId id="509" r:id="rId31"/>
    <p:sldId id="511" r:id="rId32"/>
    <p:sldId id="513" r:id="rId33"/>
    <p:sldId id="514" r:id="rId34"/>
    <p:sldId id="515" r:id="rId35"/>
    <p:sldId id="518" r:id="rId36"/>
    <p:sldId id="519" r:id="rId37"/>
    <p:sldId id="523" r:id="rId38"/>
    <p:sldId id="524" r:id="rId39"/>
    <p:sldId id="578" r:id="rId40"/>
    <p:sldId id="530" r:id="rId41"/>
    <p:sldId id="531" r:id="rId42"/>
    <p:sldId id="532" r:id="rId43"/>
    <p:sldId id="533" r:id="rId44"/>
    <p:sldId id="535" r:id="rId45"/>
    <p:sldId id="536" r:id="rId46"/>
    <p:sldId id="467" r:id="rId47"/>
    <p:sldId id="468" r:id="rId48"/>
    <p:sldId id="470" r:id="rId49"/>
    <p:sldId id="471" r:id="rId50"/>
    <p:sldId id="472" r:id="rId51"/>
    <p:sldId id="473" r:id="rId52"/>
    <p:sldId id="474" r:id="rId53"/>
    <p:sldId id="475" r:id="rId54"/>
    <p:sldId id="476" r:id="rId55"/>
    <p:sldId id="477" r:id="rId56"/>
    <p:sldId id="478" r:id="rId57"/>
    <p:sldId id="479" r:id="rId58"/>
    <p:sldId id="481" r:id="rId59"/>
    <p:sldId id="482" r:id="rId60"/>
    <p:sldId id="485" r:id="rId61"/>
    <p:sldId id="486" r:id="rId62"/>
    <p:sldId id="537" r:id="rId63"/>
    <p:sldId id="461" r:id="rId64"/>
    <p:sldId id="462" r:id="rId65"/>
    <p:sldId id="463" r:id="rId66"/>
    <p:sldId id="553" r:id="rId67"/>
    <p:sldId id="554" r:id="rId68"/>
    <p:sldId id="555" r:id="rId69"/>
    <p:sldId id="552" r:id="rId70"/>
    <p:sldId id="539" r:id="rId71"/>
    <p:sldId id="540" r:id="rId72"/>
    <p:sldId id="541" r:id="rId73"/>
    <p:sldId id="542" r:id="rId74"/>
    <p:sldId id="545" r:id="rId75"/>
    <p:sldId id="580" r:id="rId76"/>
    <p:sldId id="367" r:id="rId77"/>
    <p:sldId id="273" r:id="rId78"/>
    <p:sldId id="549" r:id="rId79"/>
    <p:sldId id="550" r:id="rId80"/>
    <p:sldId id="551" r:id="rId81"/>
    <p:sldId id="547" r:id="rId82"/>
    <p:sldId id="548" r:id="rId83"/>
    <p:sldId id="543" r:id="rId84"/>
    <p:sldId id="487" r:id="rId85"/>
    <p:sldId id="544" r:id="rId86"/>
    <p:sldId id="586" r:id="rId87"/>
    <p:sldId id="587" r:id="rId88"/>
    <p:sldId id="588" r:id="rId89"/>
    <p:sldId id="581" r:id="rId90"/>
    <p:sldId id="582" r:id="rId91"/>
    <p:sldId id="583" r:id="rId92"/>
    <p:sldId id="584" r:id="rId93"/>
    <p:sldId id="585" r:id="rId94"/>
    <p:sldId id="565" r:id="rId95"/>
    <p:sldId id="566" r:id="rId96"/>
    <p:sldId id="567" r:id="rId97"/>
    <p:sldId id="568" r:id="rId98"/>
    <p:sldId id="569" r:id="rId99"/>
    <p:sldId id="570" r:id="rId100"/>
    <p:sldId id="571" r:id="rId101"/>
    <p:sldId id="572" r:id="rId102"/>
    <p:sldId id="573" r:id="rId103"/>
    <p:sldId id="574" r:id="rId104"/>
    <p:sldId id="576" r:id="rId10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873FE56-BA16-429A-99E8-DDFE36C536D5}">
          <p14:sldIdLst>
            <p14:sldId id="256"/>
            <p14:sldId id="579"/>
            <p14:sldId id="257"/>
          </p14:sldIdLst>
        </p14:section>
        <p14:section name="Enjeux contexte" id="{241547ED-9770-4E6E-A73F-327EED2E3C13}">
          <p14:sldIdLst>
            <p14:sldId id="396"/>
            <p14:sldId id="397"/>
            <p14:sldId id="398"/>
            <p14:sldId id="399"/>
            <p14:sldId id="400"/>
            <p14:sldId id="403"/>
            <p14:sldId id="404"/>
            <p14:sldId id="409"/>
            <p14:sldId id="411"/>
            <p14:sldId id="412"/>
            <p14:sldId id="415"/>
            <p14:sldId id="416"/>
            <p14:sldId id="417"/>
            <p14:sldId id="423"/>
            <p14:sldId id="438"/>
            <p14:sldId id="440"/>
          </p14:sldIdLst>
        </p14:section>
        <p14:section name="Notions de pilotage" id="{CE6E5A89-7073-4E83-B367-9809BA034ECC}">
          <p14:sldIdLst>
            <p14:sldId id="498"/>
            <p14:sldId id="499"/>
            <p14:sldId id="500"/>
            <p14:sldId id="501"/>
            <p14:sldId id="502"/>
            <p14:sldId id="503"/>
            <p14:sldId id="504"/>
            <p14:sldId id="505"/>
            <p14:sldId id="506"/>
            <p14:sldId id="507"/>
            <p14:sldId id="509"/>
            <p14:sldId id="511"/>
            <p14:sldId id="513"/>
            <p14:sldId id="514"/>
            <p14:sldId id="515"/>
            <p14:sldId id="518"/>
            <p14:sldId id="519"/>
            <p14:sldId id="523"/>
            <p14:sldId id="524"/>
            <p14:sldId id="578"/>
            <p14:sldId id="530"/>
            <p14:sldId id="531"/>
            <p14:sldId id="532"/>
            <p14:sldId id="533"/>
            <p14:sldId id="535"/>
            <p14:sldId id="536"/>
            <p14:sldId id="467"/>
            <p14:sldId id="468"/>
            <p14:sldId id="470"/>
            <p14:sldId id="471"/>
            <p14:sldId id="472"/>
            <p14:sldId id="473"/>
            <p14:sldId id="474"/>
            <p14:sldId id="475"/>
            <p14:sldId id="476"/>
            <p14:sldId id="477"/>
            <p14:sldId id="478"/>
            <p14:sldId id="479"/>
            <p14:sldId id="481"/>
            <p14:sldId id="482"/>
            <p14:sldId id="485"/>
            <p14:sldId id="486"/>
            <p14:sldId id="537"/>
            <p14:sldId id="461"/>
            <p14:sldId id="462"/>
            <p14:sldId id="463"/>
          </p14:sldIdLst>
        </p14:section>
        <p14:section name="TCD" id="{1869D34D-88D0-412D-BFAD-5E0218F200A9}">
          <p14:sldIdLst>
            <p14:sldId id="553"/>
            <p14:sldId id="554"/>
            <p14:sldId id="555"/>
          </p14:sldIdLst>
        </p14:section>
        <p14:section name="Les différents types de tableaux de bords" id="{D62C16BD-5567-49B1-B501-1CE0DB6DC35F}">
          <p14:sldIdLst>
            <p14:sldId id="552"/>
            <p14:sldId id="539"/>
            <p14:sldId id="540"/>
            <p14:sldId id="541"/>
            <p14:sldId id="542"/>
            <p14:sldId id="545"/>
            <p14:sldId id="580"/>
            <p14:sldId id="367"/>
            <p14:sldId id="273"/>
            <p14:sldId id="549"/>
            <p14:sldId id="550"/>
            <p14:sldId id="551"/>
            <p14:sldId id="547"/>
            <p14:sldId id="548"/>
            <p14:sldId id="543"/>
            <p14:sldId id="487"/>
            <p14:sldId id="544"/>
          </p14:sldIdLst>
        </p14:section>
        <p14:section name="Accompagnement au changement" id="{5412D14C-2B4E-4BF1-A511-171D63B03D78}">
          <p14:sldIdLst>
            <p14:sldId id="586"/>
            <p14:sldId id="587"/>
            <p14:sldId id="588"/>
            <p14:sldId id="581"/>
            <p14:sldId id="582"/>
            <p14:sldId id="583"/>
            <p14:sldId id="584"/>
            <p14:sldId id="585"/>
            <p14:sldId id="565"/>
            <p14:sldId id="566"/>
            <p14:sldId id="567"/>
            <p14:sldId id="568"/>
            <p14:sldId id="569"/>
            <p14:sldId id="570"/>
            <p14:sldId id="571"/>
            <p14:sldId id="572"/>
            <p14:sldId id="573"/>
            <p14:sldId id="574"/>
            <p14:sldId id="5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napToGrid="0">
      <p:cViewPr varScale="1">
        <p:scale>
          <a:sx n="73" d="100"/>
          <a:sy n="73" d="100"/>
        </p:scale>
        <p:origin x="618"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lia.kioseva\Desktop\Tableau%20de%20bord\Donnees%20transport%20V2.xlsm.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dalia.kioseva\Desktop\Tableau%20de%20bord\Donnees%20transport%20V2.xlsm.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rtl="0">
              <a:defRPr/>
            </a:pPr>
            <a:r>
              <a:rPr lang="fr-FR" dirty="0"/>
              <a:t>Suivi taux d’appels répondus en moins de 30 secondes comparé à la cible visée</a:t>
            </a:r>
          </a:p>
        </c:rich>
      </c:tx>
      <c:layout/>
      <c:overlay val="0"/>
    </c:title>
    <c:autoTitleDeleted val="0"/>
    <c:plotArea>
      <c:layout/>
      <c:lineChart>
        <c:grouping val="standard"/>
        <c:varyColors val="0"/>
        <c:ser>
          <c:idx val="0"/>
          <c:order val="0"/>
          <c:tx>
            <c:strRef>
              <c:f>'[Donnees transport V2.xlsm.xlsx]Feuil1'!$A$2</c:f>
              <c:strCache>
                <c:ptCount val="1"/>
                <c:pt idx="0">
                  <c:v>Cible</c:v>
                </c:pt>
              </c:strCache>
            </c:strRef>
          </c:tx>
          <c:spPr>
            <a:ln cmpd="sng"/>
          </c:spPr>
          <c:marker>
            <c:symbol val="square"/>
            <c:size val="10"/>
          </c:marker>
          <c:cat>
            <c:strRef>
              <c:f>'[Donnees transport V2.xlsm.xlsx]Feuil1'!$B$1:$E$1</c:f>
              <c:strCache>
                <c:ptCount val="4"/>
                <c:pt idx="0">
                  <c:v>Janvier N</c:v>
                </c:pt>
                <c:pt idx="1">
                  <c:v>Février N</c:v>
                </c:pt>
                <c:pt idx="2">
                  <c:v>Mars N</c:v>
                </c:pt>
                <c:pt idx="3">
                  <c:v>Avril N</c:v>
                </c:pt>
              </c:strCache>
            </c:strRef>
          </c:cat>
          <c:val>
            <c:numRef>
              <c:f>'[Donnees transport V2.xlsm.xlsx]Feuil1'!$B$2:$E$2</c:f>
              <c:numCache>
                <c:formatCode>General</c:formatCode>
                <c:ptCount val="4"/>
                <c:pt idx="0">
                  <c:v>0.4</c:v>
                </c:pt>
                <c:pt idx="1">
                  <c:v>0.6</c:v>
                </c:pt>
                <c:pt idx="2">
                  <c:v>0.6</c:v>
                </c:pt>
                <c:pt idx="3">
                  <c:v>0.8</c:v>
                </c:pt>
              </c:numCache>
            </c:numRef>
          </c:val>
          <c:smooth val="0"/>
          <c:extLst>
            <c:ext xmlns:c16="http://schemas.microsoft.com/office/drawing/2014/chart" uri="{C3380CC4-5D6E-409C-BE32-E72D297353CC}">
              <c16:uniqueId val="{00000000-3038-42EC-BFC2-6857E791DCA5}"/>
            </c:ext>
          </c:extLst>
        </c:ser>
        <c:ser>
          <c:idx val="1"/>
          <c:order val="1"/>
          <c:tx>
            <c:strRef>
              <c:f>'[Donnees transport V2.xlsm.xlsx]Feuil1'!$A$3</c:f>
              <c:strCache>
                <c:ptCount val="1"/>
                <c:pt idx="0">
                  <c:v>Résultat</c:v>
                </c:pt>
              </c:strCache>
            </c:strRef>
          </c:tx>
          <c:marker>
            <c:symbol val="square"/>
            <c:size val="10"/>
            <c:spPr>
              <a:ln cmpd="sng">
                <a:solidFill>
                  <a:schemeClr val="accent2">
                    <a:shade val="95000"/>
                    <a:satMod val="105000"/>
                    <a:alpha val="70000"/>
                  </a:schemeClr>
                </a:solidFill>
              </a:ln>
            </c:spPr>
          </c:marker>
          <c:cat>
            <c:strRef>
              <c:f>'[Donnees transport V2.xlsm.xlsx]Feuil1'!$B$1:$E$1</c:f>
              <c:strCache>
                <c:ptCount val="4"/>
                <c:pt idx="0">
                  <c:v>Janvier N</c:v>
                </c:pt>
                <c:pt idx="1">
                  <c:v>Février N</c:v>
                </c:pt>
                <c:pt idx="2">
                  <c:v>Mars N</c:v>
                </c:pt>
                <c:pt idx="3">
                  <c:v>Avril N</c:v>
                </c:pt>
              </c:strCache>
            </c:strRef>
          </c:cat>
          <c:val>
            <c:numRef>
              <c:f>'[Donnees transport V2.xlsm.xlsx]Feuil1'!$B$3:$E$3</c:f>
              <c:numCache>
                <c:formatCode>General</c:formatCode>
                <c:ptCount val="4"/>
                <c:pt idx="0">
                  <c:v>0.3</c:v>
                </c:pt>
                <c:pt idx="1">
                  <c:v>0.2</c:v>
                </c:pt>
                <c:pt idx="2">
                  <c:v>0.5</c:v>
                </c:pt>
                <c:pt idx="3">
                  <c:v>0.85</c:v>
                </c:pt>
              </c:numCache>
            </c:numRef>
          </c:val>
          <c:smooth val="0"/>
          <c:extLst>
            <c:ext xmlns:c16="http://schemas.microsoft.com/office/drawing/2014/chart" uri="{C3380CC4-5D6E-409C-BE32-E72D297353CC}">
              <c16:uniqueId val="{00000001-3038-42EC-BFC2-6857E791DCA5}"/>
            </c:ext>
          </c:extLst>
        </c:ser>
        <c:dLbls>
          <c:showLegendKey val="0"/>
          <c:showVal val="0"/>
          <c:showCatName val="0"/>
          <c:showSerName val="0"/>
          <c:showPercent val="0"/>
          <c:showBubbleSize val="0"/>
        </c:dLbls>
        <c:marker val="1"/>
        <c:smooth val="0"/>
        <c:axId val="186163200"/>
        <c:axId val="186165120"/>
      </c:lineChart>
      <c:catAx>
        <c:axId val="186163200"/>
        <c:scaling>
          <c:orientation val="minMax"/>
        </c:scaling>
        <c:delete val="0"/>
        <c:axPos val="b"/>
        <c:numFmt formatCode="General" sourceLinked="0"/>
        <c:majorTickMark val="out"/>
        <c:minorTickMark val="none"/>
        <c:tickLblPos val="nextTo"/>
        <c:crossAx val="186165120"/>
        <c:crosses val="autoZero"/>
        <c:auto val="1"/>
        <c:lblAlgn val="ctr"/>
        <c:lblOffset val="100"/>
        <c:noMultiLvlLbl val="0"/>
      </c:catAx>
      <c:valAx>
        <c:axId val="186165120"/>
        <c:scaling>
          <c:orientation val="minMax"/>
        </c:scaling>
        <c:delete val="0"/>
        <c:axPos val="l"/>
        <c:majorGridlines/>
        <c:numFmt formatCode="General" sourceLinked="1"/>
        <c:majorTickMark val="out"/>
        <c:minorTickMark val="none"/>
        <c:tickLblPos val="nextTo"/>
        <c:crossAx val="186163200"/>
        <c:crosses val="autoZero"/>
        <c:crossBetween val="between"/>
      </c:valAx>
    </c:plotArea>
    <c:legend>
      <c:legendPos val="r"/>
      <c:layout/>
      <c:overlay val="0"/>
    </c:legend>
    <c:plotVisOnly val="1"/>
    <c:dispBlanksAs val="gap"/>
    <c:showDLblsOverMax val="0"/>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dirty="0" smtClean="0">
                <a:effectLst/>
              </a:rPr>
              <a:t>Suivi de la fréquentation scolaire par rapport à la cible visée</a:t>
            </a:r>
            <a:endParaRPr lang="fr-FR" sz="1800" dirty="0">
              <a:effectLst/>
            </a:endParaRPr>
          </a:p>
        </c:rich>
      </c:tx>
      <c:layout>
        <c:manualLayout>
          <c:xMode val="edge"/>
          <c:yMode val="edge"/>
          <c:x val="0.12806841480423203"/>
          <c:y val="1.1033203304972816E-2"/>
        </c:manualLayout>
      </c:layout>
      <c:overlay val="0"/>
    </c:title>
    <c:autoTitleDeleted val="0"/>
    <c:plotArea>
      <c:layout/>
      <c:lineChart>
        <c:grouping val="standard"/>
        <c:varyColors val="0"/>
        <c:ser>
          <c:idx val="0"/>
          <c:order val="0"/>
          <c:tx>
            <c:strRef>
              <c:f>'[Donnees transport V2.xlsm.xlsx]Sheet4'!$G$3</c:f>
              <c:strCache>
                <c:ptCount val="1"/>
                <c:pt idx="0">
                  <c:v>Frequentation Scolaire</c:v>
                </c:pt>
              </c:strCache>
            </c:strRef>
          </c:tx>
          <c:cat>
            <c:strRef>
              <c:f>'[Donnees transport V2.xlsm.xlsx]Sheet4'!$F$4:$F$27</c:f>
              <c:strCache>
                <c:ptCount val="2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strCache>
            </c:strRef>
          </c:cat>
          <c:val>
            <c:numRef>
              <c:f>'[Donnees transport V2.xlsm.xlsx]Sheet4'!$G$4:$G$27</c:f>
              <c:numCache>
                <c:formatCode>0</c:formatCode>
                <c:ptCount val="24"/>
                <c:pt idx="0">
                  <c:v>7092</c:v>
                </c:pt>
                <c:pt idx="1">
                  <c:v>4456</c:v>
                </c:pt>
                <c:pt idx="2">
                  <c:v>7474</c:v>
                </c:pt>
                <c:pt idx="3">
                  <c:v>4572</c:v>
                </c:pt>
                <c:pt idx="4">
                  <c:v>7202</c:v>
                </c:pt>
                <c:pt idx="5">
                  <c:v>4864</c:v>
                </c:pt>
                <c:pt idx="6">
                  <c:v>300</c:v>
                </c:pt>
                <c:pt idx="7">
                  <c:v>0</c:v>
                </c:pt>
                <c:pt idx="8">
                  <c:v>6807</c:v>
                </c:pt>
                <c:pt idx="9">
                  <c:v>5695</c:v>
                </c:pt>
                <c:pt idx="10">
                  <c:v>7566</c:v>
                </c:pt>
                <c:pt idx="11">
                  <c:v>5827</c:v>
                </c:pt>
                <c:pt idx="12">
                  <c:v>7281</c:v>
                </c:pt>
                <c:pt idx="13">
                  <c:v>5829</c:v>
                </c:pt>
                <c:pt idx="14">
                  <c:v>6400</c:v>
                </c:pt>
                <c:pt idx="15">
                  <c:v>4749</c:v>
                </c:pt>
                <c:pt idx="16">
                  <c:v>6638</c:v>
                </c:pt>
                <c:pt idx="17">
                  <c:v>4721</c:v>
                </c:pt>
                <c:pt idx="18">
                  <c:v>259</c:v>
                </c:pt>
                <c:pt idx="19">
                  <c:v>0</c:v>
                </c:pt>
                <c:pt idx="20">
                  <c:v>7654</c:v>
                </c:pt>
                <c:pt idx="21">
                  <c:v>5213</c:v>
                </c:pt>
                <c:pt idx="22">
                  <c:v>7448</c:v>
                </c:pt>
                <c:pt idx="23">
                  <c:v>5888</c:v>
                </c:pt>
              </c:numCache>
            </c:numRef>
          </c:val>
          <c:smooth val="0"/>
          <c:extLst>
            <c:ext xmlns:c16="http://schemas.microsoft.com/office/drawing/2014/chart" uri="{C3380CC4-5D6E-409C-BE32-E72D297353CC}">
              <c16:uniqueId val="{00000000-F0AF-44D9-B2AB-678DA3AC6466}"/>
            </c:ext>
          </c:extLst>
        </c:ser>
        <c:ser>
          <c:idx val="1"/>
          <c:order val="1"/>
          <c:tx>
            <c:strRef>
              <c:f>'[Donnees transport V2.xlsm.xlsx]Sheet4'!$H$3</c:f>
              <c:strCache>
                <c:ptCount val="1"/>
                <c:pt idx="0">
                  <c:v>Cible</c:v>
                </c:pt>
              </c:strCache>
            </c:strRef>
          </c:tx>
          <c:cat>
            <c:strRef>
              <c:f>'[Donnees transport V2.xlsm.xlsx]Sheet4'!$F$4:$F$27</c:f>
              <c:strCache>
                <c:ptCount val="24"/>
                <c:pt idx="0">
                  <c:v>2013/01</c:v>
                </c:pt>
                <c:pt idx="1">
                  <c:v>2013/02</c:v>
                </c:pt>
                <c:pt idx="2">
                  <c:v>2013/03</c:v>
                </c:pt>
                <c:pt idx="3">
                  <c:v>2013/04</c:v>
                </c:pt>
                <c:pt idx="4">
                  <c:v>2013/05</c:v>
                </c:pt>
                <c:pt idx="5">
                  <c:v>2013/06</c:v>
                </c:pt>
                <c:pt idx="6">
                  <c:v>2013/07</c:v>
                </c:pt>
                <c:pt idx="7">
                  <c:v>2013/08</c:v>
                </c:pt>
                <c:pt idx="8">
                  <c:v>2013/09</c:v>
                </c:pt>
                <c:pt idx="9">
                  <c:v>2013/10</c:v>
                </c:pt>
                <c:pt idx="10">
                  <c:v>2013/11</c:v>
                </c:pt>
                <c:pt idx="11">
                  <c:v>2013/12</c:v>
                </c:pt>
                <c:pt idx="12">
                  <c:v>2014/01</c:v>
                </c:pt>
                <c:pt idx="13">
                  <c:v>2014/02</c:v>
                </c:pt>
                <c:pt idx="14">
                  <c:v>2014/03</c:v>
                </c:pt>
                <c:pt idx="15">
                  <c:v>2014/04</c:v>
                </c:pt>
                <c:pt idx="16">
                  <c:v>2014/05</c:v>
                </c:pt>
                <c:pt idx="17">
                  <c:v>2014/06</c:v>
                </c:pt>
                <c:pt idx="18">
                  <c:v>2014/07</c:v>
                </c:pt>
                <c:pt idx="19">
                  <c:v>2014/08</c:v>
                </c:pt>
                <c:pt idx="20">
                  <c:v>2014/09</c:v>
                </c:pt>
                <c:pt idx="21">
                  <c:v>2014/10</c:v>
                </c:pt>
                <c:pt idx="22">
                  <c:v>2014/11</c:v>
                </c:pt>
                <c:pt idx="23">
                  <c:v>2014/12</c:v>
                </c:pt>
              </c:strCache>
            </c:strRef>
          </c:cat>
          <c:val>
            <c:numRef>
              <c:f>'[Donnees transport V2.xlsm.xlsx]Sheet4'!$H$4:$H$27</c:f>
              <c:numCache>
                <c:formatCode>0</c:formatCode>
                <c:ptCount val="24"/>
                <c:pt idx="0">
                  <c:v>8000</c:v>
                </c:pt>
                <c:pt idx="1">
                  <c:v>4000</c:v>
                </c:pt>
                <c:pt idx="2">
                  <c:v>8000</c:v>
                </c:pt>
                <c:pt idx="3">
                  <c:v>4000</c:v>
                </c:pt>
                <c:pt idx="4">
                  <c:v>8000</c:v>
                </c:pt>
                <c:pt idx="5">
                  <c:v>8000</c:v>
                </c:pt>
                <c:pt idx="6">
                  <c:v>0</c:v>
                </c:pt>
                <c:pt idx="7">
                  <c:v>0</c:v>
                </c:pt>
                <c:pt idx="8">
                  <c:v>7000</c:v>
                </c:pt>
                <c:pt idx="9">
                  <c:v>4000</c:v>
                </c:pt>
                <c:pt idx="10">
                  <c:v>8000</c:v>
                </c:pt>
                <c:pt idx="11">
                  <c:v>4000</c:v>
                </c:pt>
                <c:pt idx="12">
                  <c:v>8000</c:v>
                </c:pt>
                <c:pt idx="13">
                  <c:v>4000</c:v>
                </c:pt>
                <c:pt idx="14">
                  <c:v>8000</c:v>
                </c:pt>
                <c:pt idx="15">
                  <c:v>4000</c:v>
                </c:pt>
                <c:pt idx="16">
                  <c:v>8000</c:v>
                </c:pt>
                <c:pt idx="17">
                  <c:v>8000</c:v>
                </c:pt>
                <c:pt idx="18">
                  <c:v>0</c:v>
                </c:pt>
                <c:pt idx="19">
                  <c:v>0</c:v>
                </c:pt>
                <c:pt idx="20">
                  <c:v>7500</c:v>
                </c:pt>
                <c:pt idx="21">
                  <c:v>9000</c:v>
                </c:pt>
                <c:pt idx="22">
                  <c:v>4500</c:v>
                </c:pt>
                <c:pt idx="23">
                  <c:v>9000</c:v>
                </c:pt>
              </c:numCache>
            </c:numRef>
          </c:val>
          <c:smooth val="0"/>
          <c:extLst>
            <c:ext xmlns:c16="http://schemas.microsoft.com/office/drawing/2014/chart" uri="{C3380CC4-5D6E-409C-BE32-E72D297353CC}">
              <c16:uniqueId val="{00000001-F0AF-44D9-B2AB-678DA3AC6466}"/>
            </c:ext>
          </c:extLst>
        </c:ser>
        <c:dLbls>
          <c:showLegendKey val="0"/>
          <c:showVal val="0"/>
          <c:showCatName val="0"/>
          <c:showSerName val="0"/>
          <c:showPercent val="0"/>
          <c:showBubbleSize val="0"/>
        </c:dLbls>
        <c:marker val="1"/>
        <c:smooth val="0"/>
        <c:axId val="172670976"/>
        <c:axId val="172672512"/>
      </c:lineChart>
      <c:catAx>
        <c:axId val="172670976"/>
        <c:scaling>
          <c:orientation val="minMax"/>
        </c:scaling>
        <c:delete val="0"/>
        <c:axPos val="b"/>
        <c:numFmt formatCode="General" sourceLinked="0"/>
        <c:majorTickMark val="out"/>
        <c:minorTickMark val="none"/>
        <c:tickLblPos val="nextTo"/>
        <c:txPr>
          <a:bodyPr rot="-3420000"/>
          <a:lstStyle/>
          <a:p>
            <a:pPr>
              <a:defRPr sz="1000"/>
            </a:pPr>
            <a:endParaRPr lang="fr-FR"/>
          </a:p>
        </c:txPr>
        <c:crossAx val="172672512"/>
        <c:crosses val="autoZero"/>
        <c:auto val="1"/>
        <c:lblAlgn val="ctr"/>
        <c:lblOffset val="100"/>
        <c:noMultiLvlLbl val="0"/>
      </c:catAx>
      <c:valAx>
        <c:axId val="172672512"/>
        <c:scaling>
          <c:orientation val="minMax"/>
        </c:scaling>
        <c:delete val="0"/>
        <c:axPos val="l"/>
        <c:majorGridlines>
          <c:spPr>
            <a:ln>
              <a:solidFill>
                <a:schemeClr val="accent3"/>
              </a:solidFill>
            </a:ln>
            <a:effectLst/>
          </c:spPr>
        </c:majorGridlines>
        <c:minorGridlines/>
        <c:numFmt formatCode="0" sourceLinked="1"/>
        <c:majorTickMark val="out"/>
        <c:minorTickMark val="none"/>
        <c:tickLblPos val="nextTo"/>
        <c:crossAx val="172670976"/>
        <c:crosses val="autoZero"/>
        <c:crossBetween val="between"/>
      </c:valAx>
    </c:plotArea>
    <c:legend>
      <c:legendPos val="b"/>
      <c:layout/>
      <c:overlay val="0"/>
      <c:txPr>
        <a:bodyPr/>
        <a:lstStyle/>
        <a:p>
          <a:pPr>
            <a:defRPr sz="1800"/>
          </a:pPr>
          <a:endParaRPr lang="fr-FR"/>
        </a:p>
      </c:txPr>
    </c:legend>
    <c:plotVisOnly val="1"/>
    <c:dispBlanksAs val="gap"/>
    <c:showDLblsOverMax val="0"/>
  </c:chart>
  <c:externalData r:id="rId2">
    <c:autoUpdate val="0"/>
  </c:externalData>
  <c:userShapes r:id="rId3"/>
</c:chartSpace>
</file>

<file path=ppt/diagrams/_rels/data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1D956-AA6C-4643-8A7B-22160EEB152C}"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fr-FR"/>
        </a:p>
      </dgm:t>
    </dgm:pt>
    <dgm:pt modelId="{0DC66CB5-2242-46E1-B1DB-863BEC2AAF55}">
      <dgm:prSet phldrT="[Texte]" custT="1"/>
      <dgm:spPr/>
      <dgm:t>
        <a:bodyPr/>
        <a:lstStyle/>
        <a:p>
          <a:r>
            <a:rPr lang="fr-FR" sz="2800" b="1" dirty="0" smtClean="0">
              <a:latin typeface="TwCenMT" pitchFamily="18"/>
            </a:rPr>
            <a:t>comprendre, </a:t>
          </a:r>
          <a:endParaRPr lang="fr-FR" sz="2800" dirty="0"/>
        </a:p>
      </dgm:t>
    </dgm:pt>
    <dgm:pt modelId="{88F67A4F-1042-4795-986A-82F9EE158784}" type="parTrans" cxnId="{03F557DF-D80E-4287-B9C0-944AC4691E57}">
      <dgm:prSet/>
      <dgm:spPr/>
      <dgm:t>
        <a:bodyPr/>
        <a:lstStyle/>
        <a:p>
          <a:endParaRPr lang="fr-FR" sz="4000"/>
        </a:p>
      </dgm:t>
    </dgm:pt>
    <dgm:pt modelId="{ECC1DEDA-CA34-475A-AB12-52F784FC076B}" type="sibTrans" cxnId="{03F557DF-D80E-4287-B9C0-944AC4691E57}">
      <dgm:prSet/>
      <dgm:spPr/>
      <dgm:t>
        <a:bodyPr/>
        <a:lstStyle/>
        <a:p>
          <a:endParaRPr lang="fr-FR" sz="4000"/>
        </a:p>
      </dgm:t>
    </dgm:pt>
    <dgm:pt modelId="{2D649284-8F7A-4787-AF41-9974C5006BC9}">
      <dgm:prSet phldrT="[Texte]" custT="1"/>
      <dgm:spPr/>
      <dgm:t>
        <a:bodyPr/>
        <a:lstStyle/>
        <a:p>
          <a:r>
            <a:rPr lang="fr-FR" sz="2800" b="1" dirty="0" smtClean="0">
              <a:latin typeface="TwCenMT" pitchFamily="18"/>
            </a:rPr>
            <a:t>anticiper, </a:t>
          </a:r>
          <a:endParaRPr lang="fr-FR" sz="2800" dirty="0"/>
        </a:p>
      </dgm:t>
    </dgm:pt>
    <dgm:pt modelId="{5F58625B-0144-40AD-B188-36E2953CB328}" type="parTrans" cxnId="{291FD8C9-4CEB-4B07-8E3F-33AC65C135D1}">
      <dgm:prSet/>
      <dgm:spPr/>
      <dgm:t>
        <a:bodyPr/>
        <a:lstStyle/>
        <a:p>
          <a:endParaRPr lang="fr-FR" sz="4000"/>
        </a:p>
      </dgm:t>
    </dgm:pt>
    <dgm:pt modelId="{FAA072DC-7C87-4287-8543-6A57AE3B668F}" type="sibTrans" cxnId="{291FD8C9-4CEB-4B07-8E3F-33AC65C135D1}">
      <dgm:prSet/>
      <dgm:spPr/>
      <dgm:t>
        <a:bodyPr/>
        <a:lstStyle/>
        <a:p>
          <a:endParaRPr lang="fr-FR" sz="4000"/>
        </a:p>
      </dgm:t>
    </dgm:pt>
    <dgm:pt modelId="{DE429A95-316C-4F13-9761-580981E053EB}">
      <dgm:prSet phldrT="[Texte]" custT="1"/>
      <dgm:spPr/>
      <dgm:t>
        <a:bodyPr/>
        <a:lstStyle/>
        <a:p>
          <a:r>
            <a:rPr lang="fr-FR" sz="2800" b="1" dirty="0" smtClean="0">
              <a:latin typeface="TwCenMT" pitchFamily="18"/>
            </a:rPr>
            <a:t>prévoir,          </a:t>
          </a:r>
          <a:endParaRPr lang="fr-FR" sz="2800" dirty="0"/>
        </a:p>
      </dgm:t>
    </dgm:pt>
    <dgm:pt modelId="{9890E3EB-3FC4-4CA7-9CB2-7E3183358998}" type="parTrans" cxnId="{6373684C-30DC-4250-87E4-76849F0E0D21}">
      <dgm:prSet/>
      <dgm:spPr/>
      <dgm:t>
        <a:bodyPr/>
        <a:lstStyle/>
        <a:p>
          <a:endParaRPr lang="fr-FR" sz="4000"/>
        </a:p>
      </dgm:t>
    </dgm:pt>
    <dgm:pt modelId="{02E01748-C13A-4DC7-902D-BE00E31C0A7B}" type="sibTrans" cxnId="{6373684C-30DC-4250-87E4-76849F0E0D21}">
      <dgm:prSet/>
      <dgm:spPr/>
      <dgm:t>
        <a:bodyPr/>
        <a:lstStyle/>
        <a:p>
          <a:endParaRPr lang="fr-FR" sz="4000"/>
        </a:p>
      </dgm:t>
    </dgm:pt>
    <dgm:pt modelId="{87143FC9-F537-4763-A055-9E5DB7FB8EC8}">
      <dgm:prSet phldrT="[Texte]" custT="1"/>
      <dgm:spPr/>
      <dgm:t>
        <a:bodyPr/>
        <a:lstStyle/>
        <a:p>
          <a:r>
            <a:rPr lang="fr-FR" sz="2800" b="1" dirty="0" smtClean="0">
              <a:latin typeface="TwCenMT" pitchFamily="18"/>
            </a:rPr>
            <a:t> piloter, </a:t>
          </a:r>
          <a:endParaRPr lang="fr-FR" sz="2800" dirty="0"/>
        </a:p>
      </dgm:t>
    </dgm:pt>
    <dgm:pt modelId="{35A0EF63-C411-4E6D-958B-63929E8A656B}" type="parTrans" cxnId="{C43AAB7E-47F6-4634-BF53-BC452D5EF7AC}">
      <dgm:prSet/>
      <dgm:spPr/>
      <dgm:t>
        <a:bodyPr/>
        <a:lstStyle/>
        <a:p>
          <a:endParaRPr lang="fr-FR" sz="4000"/>
        </a:p>
      </dgm:t>
    </dgm:pt>
    <dgm:pt modelId="{F739E537-218A-410F-803D-56D99A394253}" type="sibTrans" cxnId="{C43AAB7E-47F6-4634-BF53-BC452D5EF7AC}">
      <dgm:prSet/>
      <dgm:spPr/>
      <dgm:t>
        <a:bodyPr/>
        <a:lstStyle/>
        <a:p>
          <a:endParaRPr lang="fr-FR" sz="4000"/>
        </a:p>
      </dgm:t>
    </dgm:pt>
    <dgm:pt modelId="{7CC567D7-C4FF-4A80-A1F2-33CF81D00527}">
      <dgm:prSet phldrT="[Texte]" custT="1"/>
      <dgm:spPr/>
      <dgm:t>
        <a:bodyPr/>
        <a:lstStyle/>
        <a:p>
          <a:r>
            <a:rPr lang="fr-FR" sz="2800" b="1" dirty="0" smtClean="0">
              <a:latin typeface="TwCenMT" pitchFamily="18"/>
            </a:rPr>
            <a:t>réguler,</a:t>
          </a:r>
          <a:endParaRPr lang="fr-FR" sz="2800" dirty="0"/>
        </a:p>
      </dgm:t>
    </dgm:pt>
    <dgm:pt modelId="{FABD570D-6286-4C10-A146-65E8C9696ED6}" type="parTrans" cxnId="{26840CB8-23E6-41B9-A208-7DB69E0538A7}">
      <dgm:prSet/>
      <dgm:spPr/>
      <dgm:t>
        <a:bodyPr/>
        <a:lstStyle/>
        <a:p>
          <a:endParaRPr lang="fr-FR" sz="4000"/>
        </a:p>
      </dgm:t>
    </dgm:pt>
    <dgm:pt modelId="{15112B53-EA62-4320-A970-5D0DE2E0DBFB}" type="sibTrans" cxnId="{26840CB8-23E6-41B9-A208-7DB69E0538A7}">
      <dgm:prSet/>
      <dgm:spPr/>
      <dgm:t>
        <a:bodyPr/>
        <a:lstStyle/>
        <a:p>
          <a:endParaRPr lang="fr-FR" sz="4000"/>
        </a:p>
      </dgm:t>
    </dgm:pt>
    <dgm:pt modelId="{71D379CB-983B-4193-9C77-E5C074F85946}">
      <dgm:prSet phldrT="[Texte]" custT="1"/>
      <dgm:spPr/>
      <dgm:t>
        <a:bodyPr/>
        <a:lstStyle/>
        <a:p>
          <a:r>
            <a:rPr lang="fr-FR" sz="2800" b="1" dirty="0" smtClean="0">
              <a:latin typeface="TwCenMT" pitchFamily="18"/>
            </a:rPr>
            <a:t> garantir,        </a:t>
          </a:r>
          <a:endParaRPr lang="fr-FR" sz="2800" dirty="0"/>
        </a:p>
      </dgm:t>
    </dgm:pt>
    <dgm:pt modelId="{42E80E5E-08C6-4E41-BCBE-AB9C3A85D9EF}" type="parTrans" cxnId="{4B0579AF-E4FF-4DC9-ADFA-E91B2631D1A1}">
      <dgm:prSet/>
      <dgm:spPr/>
      <dgm:t>
        <a:bodyPr/>
        <a:lstStyle/>
        <a:p>
          <a:endParaRPr lang="fr-FR" sz="4000"/>
        </a:p>
      </dgm:t>
    </dgm:pt>
    <dgm:pt modelId="{159A3954-0DAD-4C95-94F4-FE9AC425F997}" type="sibTrans" cxnId="{4B0579AF-E4FF-4DC9-ADFA-E91B2631D1A1}">
      <dgm:prSet/>
      <dgm:spPr/>
      <dgm:t>
        <a:bodyPr/>
        <a:lstStyle/>
        <a:p>
          <a:endParaRPr lang="fr-FR" sz="4000"/>
        </a:p>
      </dgm:t>
    </dgm:pt>
    <dgm:pt modelId="{E237C8D7-4E47-4545-B5C8-15844E2DF67D}">
      <dgm:prSet phldrT="[Texte]" custT="1"/>
      <dgm:spPr/>
      <dgm:t>
        <a:bodyPr/>
        <a:lstStyle/>
        <a:p>
          <a:r>
            <a:rPr lang="fr-FR" sz="2800" b="1" dirty="0" smtClean="0">
              <a:latin typeface="TwCenMT" pitchFamily="18"/>
            </a:rPr>
            <a:t>superviser, </a:t>
          </a:r>
          <a:endParaRPr lang="fr-FR" sz="2800" dirty="0"/>
        </a:p>
      </dgm:t>
    </dgm:pt>
    <dgm:pt modelId="{8B9DFE82-6152-4EAB-8BCC-CAB29C911B2E}" type="parTrans" cxnId="{DA5B8BBA-DDEF-4531-A116-F0FBF3C2981D}">
      <dgm:prSet/>
      <dgm:spPr/>
      <dgm:t>
        <a:bodyPr/>
        <a:lstStyle/>
        <a:p>
          <a:endParaRPr lang="fr-FR" sz="4000"/>
        </a:p>
      </dgm:t>
    </dgm:pt>
    <dgm:pt modelId="{404DD907-FA0F-44C6-B4DA-93270C65861A}" type="sibTrans" cxnId="{DA5B8BBA-DDEF-4531-A116-F0FBF3C2981D}">
      <dgm:prSet/>
      <dgm:spPr/>
      <dgm:t>
        <a:bodyPr/>
        <a:lstStyle/>
        <a:p>
          <a:endParaRPr lang="fr-FR" sz="4000"/>
        </a:p>
      </dgm:t>
    </dgm:pt>
    <dgm:pt modelId="{AA263339-AAB1-4F18-9A82-9EF3A5372ACA}">
      <dgm:prSet phldrT="[Texte]" custT="1"/>
      <dgm:spPr/>
      <dgm:t>
        <a:bodyPr/>
        <a:lstStyle/>
        <a:p>
          <a:r>
            <a:rPr lang="fr-FR" sz="2800" b="1" dirty="0" smtClean="0">
              <a:latin typeface="TwCenMT" pitchFamily="18"/>
            </a:rPr>
            <a:t>évaluer, </a:t>
          </a:r>
          <a:endParaRPr lang="fr-FR" sz="2800" dirty="0"/>
        </a:p>
      </dgm:t>
    </dgm:pt>
    <dgm:pt modelId="{8AF96121-FE45-41F8-9350-82CB1101F898}" type="parTrans" cxnId="{2ADEC635-6CFA-47B7-84EC-0DC471AE6DE5}">
      <dgm:prSet/>
      <dgm:spPr/>
      <dgm:t>
        <a:bodyPr/>
        <a:lstStyle/>
        <a:p>
          <a:endParaRPr lang="fr-FR" sz="4000"/>
        </a:p>
      </dgm:t>
    </dgm:pt>
    <dgm:pt modelId="{939665D9-C85F-4C42-B4D8-EA6A2030BA58}" type="sibTrans" cxnId="{2ADEC635-6CFA-47B7-84EC-0DC471AE6DE5}">
      <dgm:prSet/>
      <dgm:spPr/>
      <dgm:t>
        <a:bodyPr/>
        <a:lstStyle/>
        <a:p>
          <a:endParaRPr lang="fr-FR" sz="4000"/>
        </a:p>
      </dgm:t>
    </dgm:pt>
    <dgm:pt modelId="{A9DE3472-CBF8-4CC6-BA54-5A009692CF81}">
      <dgm:prSet phldrT="[Texte]" custT="1"/>
      <dgm:spPr/>
      <dgm:t>
        <a:bodyPr/>
        <a:lstStyle/>
        <a:p>
          <a:r>
            <a:rPr lang="fr-FR" sz="2800" b="1" dirty="0" smtClean="0">
              <a:latin typeface="TwCenMT" pitchFamily="18"/>
            </a:rPr>
            <a:t>améliorer, </a:t>
          </a:r>
          <a:endParaRPr lang="fr-FR" sz="2800" dirty="0"/>
        </a:p>
      </dgm:t>
    </dgm:pt>
    <dgm:pt modelId="{01AF6E72-BA0A-42A5-B829-3B988CDFA883}" type="parTrans" cxnId="{CE692EC2-93DF-43B6-B1DC-55A0582C2E15}">
      <dgm:prSet/>
      <dgm:spPr/>
      <dgm:t>
        <a:bodyPr/>
        <a:lstStyle/>
        <a:p>
          <a:endParaRPr lang="fr-FR" sz="4000"/>
        </a:p>
      </dgm:t>
    </dgm:pt>
    <dgm:pt modelId="{A6D542D1-135B-42CC-935E-8C415599912A}" type="sibTrans" cxnId="{CE692EC2-93DF-43B6-B1DC-55A0582C2E15}">
      <dgm:prSet/>
      <dgm:spPr/>
      <dgm:t>
        <a:bodyPr/>
        <a:lstStyle/>
        <a:p>
          <a:endParaRPr lang="fr-FR" sz="4000"/>
        </a:p>
      </dgm:t>
    </dgm:pt>
    <dgm:pt modelId="{5307F425-8967-42CF-A96A-466537F44807}">
      <dgm:prSet phldrT="[Texte]" custT="1"/>
      <dgm:spPr/>
      <dgm:t>
        <a:bodyPr/>
        <a:lstStyle/>
        <a:p>
          <a:r>
            <a:rPr lang="fr-FR" sz="2800" b="1" smtClean="0">
              <a:latin typeface="TwCenMT" pitchFamily="18"/>
            </a:rPr>
            <a:t>progresser</a:t>
          </a:r>
          <a:endParaRPr lang="fr-FR" sz="2800" dirty="0"/>
        </a:p>
      </dgm:t>
    </dgm:pt>
    <dgm:pt modelId="{78C3D774-0DCD-4A75-8419-1E3FB491DFCD}" type="parTrans" cxnId="{0B83B4C6-BCCA-46C3-8D7D-52965486B52D}">
      <dgm:prSet/>
      <dgm:spPr/>
      <dgm:t>
        <a:bodyPr/>
        <a:lstStyle/>
        <a:p>
          <a:endParaRPr lang="fr-FR" sz="4000"/>
        </a:p>
      </dgm:t>
    </dgm:pt>
    <dgm:pt modelId="{EE074CEC-BE4F-413F-A16F-FFFAF6E22575}" type="sibTrans" cxnId="{0B83B4C6-BCCA-46C3-8D7D-52965486B52D}">
      <dgm:prSet/>
      <dgm:spPr/>
      <dgm:t>
        <a:bodyPr/>
        <a:lstStyle/>
        <a:p>
          <a:endParaRPr lang="fr-FR" sz="4000"/>
        </a:p>
      </dgm:t>
    </dgm:pt>
    <dgm:pt modelId="{86982806-ADDF-4696-8218-2CE0906CF862}" type="pres">
      <dgm:prSet presAssocID="{9D71D956-AA6C-4643-8A7B-22160EEB152C}" presName="linear" presStyleCnt="0">
        <dgm:presLayoutVars>
          <dgm:dir/>
          <dgm:animLvl val="lvl"/>
          <dgm:resizeHandles val="exact"/>
        </dgm:presLayoutVars>
      </dgm:prSet>
      <dgm:spPr/>
      <dgm:t>
        <a:bodyPr/>
        <a:lstStyle/>
        <a:p>
          <a:endParaRPr lang="fr-FR"/>
        </a:p>
      </dgm:t>
    </dgm:pt>
    <dgm:pt modelId="{EE8D6817-DAD0-4510-9DF0-3BD61A1265FF}" type="pres">
      <dgm:prSet presAssocID="{0DC66CB5-2242-46E1-B1DB-863BEC2AAF55}" presName="parentLin" presStyleCnt="0"/>
      <dgm:spPr/>
    </dgm:pt>
    <dgm:pt modelId="{A5810EA8-1373-4FFE-B73A-9ACF85F8BC02}" type="pres">
      <dgm:prSet presAssocID="{0DC66CB5-2242-46E1-B1DB-863BEC2AAF55}" presName="parentLeftMargin" presStyleLbl="node1" presStyleIdx="0" presStyleCnt="10"/>
      <dgm:spPr/>
      <dgm:t>
        <a:bodyPr/>
        <a:lstStyle/>
        <a:p>
          <a:endParaRPr lang="fr-FR"/>
        </a:p>
      </dgm:t>
    </dgm:pt>
    <dgm:pt modelId="{A5B3E3DE-EE80-4FB7-8A9D-680BF0A2E751}" type="pres">
      <dgm:prSet presAssocID="{0DC66CB5-2242-46E1-B1DB-863BEC2AAF55}" presName="parentText" presStyleLbl="node1" presStyleIdx="0" presStyleCnt="10">
        <dgm:presLayoutVars>
          <dgm:chMax val="0"/>
          <dgm:bulletEnabled val="1"/>
        </dgm:presLayoutVars>
      </dgm:prSet>
      <dgm:spPr/>
      <dgm:t>
        <a:bodyPr/>
        <a:lstStyle/>
        <a:p>
          <a:endParaRPr lang="fr-FR"/>
        </a:p>
      </dgm:t>
    </dgm:pt>
    <dgm:pt modelId="{978A27EE-B6C4-4B7A-A555-AFAB6CBD609C}" type="pres">
      <dgm:prSet presAssocID="{0DC66CB5-2242-46E1-B1DB-863BEC2AAF55}" presName="negativeSpace" presStyleCnt="0"/>
      <dgm:spPr/>
    </dgm:pt>
    <dgm:pt modelId="{60D0F87E-D4F4-4A53-A7E8-8D05F532EF6D}" type="pres">
      <dgm:prSet presAssocID="{0DC66CB5-2242-46E1-B1DB-863BEC2AAF55}" presName="childText" presStyleLbl="conFgAcc1" presStyleIdx="0" presStyleCnt="10">
        <dgm:presLayoutVars>
          <dgm:bulletEnabled val="1"/>
        </dgm:presLayoutVars>
      </dgm:prSet>
      <dgm:spPr/>
    </dgm:pt>
    <dgm:pt modelId="{E693AAFE-57AB-4831-8B77-07DF0F4B7702}" type="pres">
      <dgm:prSet presAssocID="{ECC1DEDA-CA34-475A-AB12-52F784FC076B}" presName="spaceBetweenRectangles" presStyleCnt="0"/>
      <dgm:spPr/>
    </dgm:pt>
    <dgm:pt modelId="{FEAFEC87-86C4-49F6-A9DC-389638F0B7F5}" type="pres">
      <dgm:prSet presAssocID="{2D649284-8F7A-4787-AF41-9974C5006BC9}" presName="parentLin" presStyleCnt="0"/>
      <dgm:spPr/>
    </dgm:pt>
    <dgm:pt modelId="{CA839329-9CBB-45EB-B03C-58A20946753A}" type="pres">
      <dgm:prSet presAssocID="{2D649284-8F7A-4787-AF41-9974C5006BC9}" presName="parentLeftMargin" presStyleLbl="node1" presStyleIdx="0" presStyleCnt="10"/>
      <dgm:spPr/>
      <dgm:t>
        <a:bodyPr/>
        <a:lstStyle/>
        <a:p>
          <a:endParaRPr lang="fr-FR"/>
        </a:p>
      </dgm:t>
    </dgm:pt>
    <dgm:pt modelId="{18329468-68B3-4F99-83CB-00E8EB934094}" type="pres">
      <dgm:prSet presAssocID="{2D649284-8F7A-4787-AF41-9974C5006BC9}" presName="parentText" presStyleLbl="node1" presStyleIdx="1" presStyleCnt="10">
        <dgm:presLayoutVars>
          <dgm:chMax val="0"/>
          <dgm:bulletEnabled val="1"/>
        </dgm:presLayoutVars>
      </dgm:prSet>
      <dgm:spPr/>
      <dgm:t>
        <a:bodyPr/>
        <a:lstStyle/>
        <a:p>
          <a:endParaRPr lang="fr-FR"/>
        </a:p>
      </dgm:t>
    </dgm:pt>
    <dgm:pt modelId="{83F0D9F8-AC67-42A5-8770-0C94F9BA22A7}" type="pres">
      <dgm:prSet presAssocID="{2D649284-8F7A-4787-AF41-9974C5006BC9}" presName="negativeSpace" presStyleCnt="0"/>
      <dgm:spPr/>
    </dgm:pt>
    <dgm:pt modelId="{4273B617-417F-4931-81A8-C825E9A5640C}" type="pres">
      <dgm:prSet presAssocID="{2D649284-8F7A-4787-AF41-9974C5006BC9}" presName="childText" presStyleLbl="conFgAcc1" presStyleIdx="1" presStyleCnt="10">
        <dgm:presLayoutVars>
          <dgm:bulletEnabled val="1"/>
        </dgm:presLayoutVars>
      </dgm:prSet>
      <dgm:spPr/>
    </dgm:pt>
    <dgm:pt modelId="{3030176C-C42F-4AAF-BDE2-2BFE774613C8}" type="pres">
      <dgm:prSet presAssocID="{FAA072DC-7C87-4287-8543-6A57AE3B668F}" presName="spaceBetweenRectangles" presStyleCnt="0"/>
      <dgm:spPr/>
    </dgm:pt>
    <dgm:pt modelId="{B24DDDBF-501C-4080-B36D-678364600DC3}" type="pres">
      <dgm:prSet presAssocID="{DE429A95-316C-4F13-9761-580981E053EB}" presName="parentLin" presStyleCnt="0"/>
      <dgm:spPr/>
    </dgm:pt>
    <dgm:pt modelId="{DA24871E-03C3-4D12-ABE1-18CEF369852D}" type="pres">
      <dgm:prSet presAssocID="{DE429A95-316C-4F13-9761-580981E053EB}" presName="parentLeftMargin" presStyleLbl="node1" presStyleIdx="1" presStyleCnt="10"/>
      <dgm:spPr/>
      <dgm:t>
        <a:bodyPr/>
        <a:lstStyle/>
        <a:p>
          <a:endParaRPr lang="fr-FR"/>
        </a:p>
      </dgm:t>
    </dgm:pt>
    <dgm:pt modelId="{3A8FA33E-9BE1-4CC3-8CC2-DA6432D7E6EF}" type="pres">
      <dgm:prSet presAssocID="{DE429A95-316C-4F13-9761-580981E053EB}" presName="parentText" presStyleLbl="node1" presStyleIdx="2" presStyleCnt="10">
        <dgm:presLayoutVars>
          <dgm:chMax val="0"/>
          <dgm:bulletEnabled val="1"/>
        </dgm:presLayoutVars>
      </dgm:prSet>
      <dgm:spPr/>
      <dgm:t>
        <a:bodyPr/>
        <a:lstStyle/>
        <a:p>
          <a:endParaRPr lang="fr-FR"/>
        </a:p>
      </dgm:t>
    </dgm:pt>
    <dgm:pt modelId="{99264FA3-6490-45A4-B4D9-3C87632A694F}" type="pres">
      <dgm:prSet presAssocID="{DE429A95-316C-4F13-9761-580981E053EB}" presName="negativeSpace" presStyleCnt="0"/>
      <dgm:spPr/>
    </dgm:pt>
    <dgm:pt modelId="{DC7D4C6B-1935-48B4-AE10-D2ABEAD0C13D}" type="pres">
      <dgm:prSet presAssocID="{DE429A95-316C-4F13-9761-580981E053EB}" presName="childText" presStyleLbl="conFgAcc1" presStyleIdx="2" presStyleCnt="10">
        <dgm:presLayoutVars>
          <dgm:bulletEnabled val="1"/>
        </dgm:presLayoutVars>
      </dgm:prSet>
      <dgm:spPr/>
    </dgm:pt>
    <dgm:pt modelId="{59EB3629-3F03-41E5-9C67-9A200E9B47CA}" type="pres">
      <dgm:prSet presAssocID="{02E01748-C13A-4DC7-902D-BE00E31C0A7B}" presName="spaceBetweenRectangles" presStyleCnt="0"/>
      <dgm:spPr/>
    </dgm:pt>
    <dgm:pt modelId="{F33D5951-B56D-4973-A5BA-C8E23CEDF477}" type="pres">
      <dgm:prSet presAssocID="{87143FC9-F537-4763-A055-9E5DB7FB8EC8}" presName="parentLin" presStyleCnt="0"/>
      <dgm:spPr/>
    </dgm:pt>
    <dgm:pt modelId="{4236AE1C-ED1A-4317-88D6-720CC965B130}" type="pres">
      <dgm:prSet presAssocID="{87143FC9-F537-4763-A055-9E5DB7FB8EC8}" presName="parentLeftMargin" presStyleLbl="node1" presStyleIdx="2" presStyleCnt="10"/>
      <dgm:spPr/>
      <dgm:t>
        <a:bodyPr/>
        <a:lstStyle/>
        <a:p>
          <a:endParaRPr lang="fr-FR"/>
        </a:p>
      </dgm:t>
    </dgm:pt>
    <dgm:pt modelId="{0790F230-2378-446C-A272-C09444A7B288}" type="pres">
      <dgm:prSet presAssocID="{87143FC9-F537-4763-A055-9E5DB7FB8EC8}" presName="parentText" presStyleLbl="node1" presStyleIdx="3" presStyleCnt="10">
        <dgm:presLayoutVars>
          <dgm:chMax val="0"/>
          <dgm:bulletEnabled val="1"/>
        </dgm:presLayoutVars>
      </dgm:prSet>
      <dgm:spPr/>
      <dgm:t>
        <a:bodyPr/>
        <a:lstStyle/>
        <a:p>
          <a:endParaRPr lang="fr-FR"/>
        </a:p>
      </dgm:t>
    </dgm:pt>
    <dgm:pt modelId="{ED596299-1AD4-4B11-B71B-25F89426ECCE}" type="pres">
      <dgm:prSet presAssocID="{87143FC9-F537-4763-A055-9E5DB7FB8EC8}" presName="negativeSpace" presStyleCnt="0"/>
      <dgm:spPr/>
    </dgm:pt>
    <dgm:pt modelId="{4B85F95B-C328-45BF-BE0B-A747125487AF}" type="pres">
      <dgm:prSet presAssocID="{87143FC9-F537-4763-A055-9E5DB7FB8EC8}" presName="childText" presStyleLbl="conFgAcc1" presStyleIdx="3" presStyleCnt="10">
        <dgm:presLayoutVars>
          <dgm:bulletEnabled val="1"/>
        </dgm:presLayoutVars>
      </dgm:prSet>
      <dgm:spPr/>
    </dgm:pt>
    <dgm:pt modelId="{D4082C68-E382-465A-9DD3-EE5390408867}" type="pres">
      <dgm:prSet presAssocID="{F739E537-218A-410F-803D-56D99A394253}" presName="spaceBetweenRectangles" presStyleCnt="0"/>
      <dgm:spPr/>
    </dgm:pt>
    <dgm:pt modelId="{B4677768-816D-4B09-8C10-33CCD2916D9E}" type="pres">
      <dgm:prSet presAssocID="{7CC567D7-C4FF-4A80-A1F2-33CF81D00527}" presName="parentLin" presStyleCnt="0"/>
      <dgm:spPr/>
    </dgm:pt>
    <dgm:pt modelId="{6BBF7D62-336D-49DF-9CF3-5EA11EFF9DD9}" type="pres">
      <dgm:prSet presAssocID="{7CC567D7-C4FF-4A80-A1F2-33CF81D00527}" presName="parentLeftMargin" presStyleLbl="node1" presStyleIdx="3" presStyleCnt="10"/>
      <dgm:spPr/>
      <dgm:t>
        <a:bodyPr/>
        <a:lstStyle/>
        <a:p>
          <a:endParaRPr lang="fr-FR"/>
        </a:p>
      </dgm:t>
    </dgm:pt>
    <dgm:pt modelId="{A2574A77-019B-43DB-A3EC-A66171323B00}" type="pres">
      <dgm:prSet presAssocID="{7CC567D7-C4FF-4A80-A1F2-33CF81D00527}" presName="parentText" presStyleLbl="node1" presStyleIdx="4" presStyleCnt="10">
        <dgm:presLayoutVars>
          <dgm:chMax val="0"/>
          <dgm:bulletEnabled val="1"/>
        </dgm:presLayoutVars>
      </dgm:prSet>
      <dgm:spPr/>
      <dgm:t>
        <a:bodyPr/>
        <a:lstStyle/>
        <a:p>
          <a:endParaRPr lang="fr-FR"/>
        </a:p>
      </dgm:t>
    </dgm:pt>
    <dgm:pt modelId="{DB5C3652-279C-431E-B94E-B9CB1ACC5FAC}" type="pres">
      <dgm:prSet presAssocID="{7CC567D7-C4FF-4A80-A1F2-33CF81D00527}" presName="negativeSpace" presStyleCnt="0"/>
      <dgm:spPr/>
    </dgm:pt>
    <dgm:pt modelId="{C65849F0-46C7-4C1E-884B-6918AA19DDD4}" type="pres">
      <dgm:prSet presAssocID="{7CC567D7-C4FF-4A80-A1F2-33CF81D00527}" presName="childText" presStyleLbl="conFgAcc1" presStyleIdx="4" presStyleCnt="10">
        <dgm:presLayoutVars>
          <dgm:bulletEnabled val="1"/>
        </dgm:presLayoutVars>
      </dgm:prSet>
      <dgm:spPr/>
    </dgm:pt>
    <dgm:pt modelId="{1F30AF5F-0FDC-4C8B-A222-644C5A034FDF}" type="pres">
      <dgm:prSet presAssocID="{15112B53-EA62-4320-A970-5D0DE2E0DBFB}" presName="spaceBetweenRectangles" presStyleCnt="0"/>
      <dgm:spPr/>
    </dgm:pt>
    <dgm:pt modelId="{0A5AE9C7-3339-4393-B886-3881786197BB}" type="pres">
      <dgm:prSet presAssocID="{71D379CB-983B-4193-9C77-E5C074F85946}" presName="parentLin" presStyleCnt="0"/>
      <dgm:spPr/>
    </dgm:pt>
    <dgm:pt modelId="{4FCDCB0C-EF19-4A67-B6F1-22FFF724F87E}" type="pres">
      <dgm:prSet presAssocID="{71D379CB-983B-4193-9C77-E5C074F85946}" presName="parentLeftMargin" presStyleLbl="node1" presStyleIdx="4" presStyleCnt="10"/>
      <dgm:spPr/>
      <dgm:t>
        <a:bodyPr/>
        <a:lstStyle/>
        <a:p>
          <a:endParaRPr lang="fr-FR"/>
        </a:p>
      </dgm:t>
    </dgm:pt>
    <dgm:pt modelId="{357CB303-5CF7-4181-9A42-F8695EB9FE5F}" type="pres">
      <dgm:prSet presAssocID="{71D379CB-983B-4193-9C77-E5C074F85946}" presName="parentText" presStyleLbl="node1" presStyleIdx="5" presStyleCnt="10">
        <dgm:presLayoutVars>
          <dgm:chMax val="0"/>
          <dgm:bulletEnabled val="1"/>
        </dgm:presLayoutVars>
      </dgm:prSet>
      <dgm:spPr/>
      <dgm:t>
        <a:bodyPr/>
        <a:lstStyle/>
        <a:p>
          <a:endParaRPr lang="fr-FR"/>
        </a:p>
      </dgm:t>
    </dgm:pt>
    <dgm:pt modelId="{3FEF71CF-F7CE-4E7B-84C4-7140E2E525C4}" type="pres">
      <dgm:prSet presAssocID="{71D379CB-983B-4193-9C77-E5C074F85946}" presName="negativeSpace" presStyleCnt="0"/>
      <dgm:spPr/>
    </dgm:pt>
    <dgm:pt modelId="{90E61D5F-8125-4AA9-88C5-2542AB68DAFD}" type="pres">
      <dgm:prSet presAssocID="{71D379CB-983B-4193-9C77-E5C074F85946}" presName="childText" presStyleLbl="conFgAcc1" presStyleIdx="5" presStyleCnt="10">
        <dgm:presLayoutVars>
          <dgm:bulletEnabled val="1"/>
        </dgm:presLayoutVars>
      </dgm:prSet>
      <dgm:spPr/>
    </dgm:pt>
    <dgm:pt modelId="{C44B146B-DAB6-4758-8629-3A51CB27F277}" type="pres">
      <dgm:prSet presAssocID="{159A3954-0DAD-4C95-94F4-FE9AC425F997}" presName="spaceBetweenRectangles" presStyleCnt="0"/>
      <dgm:spPr/>
    </dgm:pt>
    <dgm:pt modelId="{3A2E18C3-4489-4421-8089-9A153FADB0AB}" type="pres">
      <dgm:prSet presAssocID="{E237C8D7-4E47-4545-B5C8-15844E2DF67D}" presName="parentLin" presStyleCnt="0"/>
      <dgm:spPr/>
    </dgm:pt>
    <dgm:pt modelId="{4067C506-BDF2-4416-AB7B-FA2E9BE4EB53}" type="pres">
      <dgm:prSet presAssocID="{E237C8D7-4E47-4545-B5C8-15844E2DF67D}" presName="parentLeftMargin" presStyleLbl="node1" presStyleIdx="5" presStyleCnt="10"/>
      <dgm:spPr/>
      <dgm:t>
        <a:bodyPr/>
        <a:lstStyle/>
        <a:p>
          <a:endParaRPr lang="fr-FR"/>
        </a:p>
      </dgm:t>
    </dgm:pt>
    <dgm:pt modelId="{7E98C947-E186-4DAE-ACCE-E7B6A47918C0}" type="pres">
      <dgm:prSet presAssocID="{E237C8D7-4E47-4545-B5C8-15844E2DF67D}" presName="parentText" presStyleLbl="node1" presStyleIdx="6" presStyleCnt="10">
        <dgm:presLayoutVars>
          <dgm:chMax val="0"/>
          <dgm:bulletEnabled val="1"/>
        </dgm:presLayoutVars>
      </dgm:prSet>
      <dgm:spPr/>
      <dgm:t>
        <a:bodyPr/>
        <a:lstStyle/>
        <a:p>
          <a:endParaRPr lang="fr-FR"/>
        </a:p>
      </dgm:t>
    </dgm:pt>
    <dgm:pt modelId="{E60FF50D-736D-4CFF-B12C-ABDA99959E7F}" type="pres">
      <dgm:prSet presAssocID="{E237C8D7-4E47-4545-B5C8-15844E2DF67D}" presName="negativeSpace" presStyleCnt="0"/>
      <dgm:spPr/>
    </dgm:pt>
    <dgm:pt modelId="{2B4BC0F8-13E3-4414-A4C3-E8DDC3839C02}" type="pres">
      <dgm:prSet presAssocID="{E237C8D7-4E47-4545-B5C8-15844E2DF67D}" presName="childText" presStyleLbl="conFgAcc1" presStyleIdx="6" presStyleCnt="10" custLinFactY="-100000" custLinFactNeighborX="-29933" custLinFactNeighborY="-138096">
        <dgm:presLayoutVars>
          <dgm:bulletEnabled val="1"/>
        </dgm:presLayoutVars>
      </dgm:prSet>
      <dgm:spPr/>
    </dgm:pt>
    <dgm:pt modelId="{A5772998-6ACD-40B1-9467-326FB5F6C629}" type="pres">
      <dgm:prSet presAssocID="{404DD907-FA0F-44C6-B4DA-93270C65861A}" presName="spaceBetweenRectangles" presStyleCnt="0"/>
      <dgm:spPr/>
    </dgm:pt>
    <dgm:pt modelId="{FFD36498-7543-4563-B9C3-CEAE83D7DCDD}" type="pres">
      <dgm:prSet presAssocID="{AA263339-AAB1-4F18-9A82-9EF3A5372ACA}" presName="parentLin" presStyleCnt="0"/>
      <dgm:spPr/>
    </dgm:pt>
    <dgm:pt modelId="{B1938DEC-20CB-4AE8-AA31-BFD36A34B655}" type="pres">
      <dgm:prSet presAssocID="{AA263339-AAB1-4F18-9A82-9EF3A5372ACA}" presName="parentLeftMargin" presStyleLbl="node1" presStyleIdx="6" presStyleCnt="10"/>
      <dgm:spPr/>
      <dgm:t>
        <a:bodyPr/>
        <a:lstStyle/>
        <a:p>
          <a:endParaRPr lang="fr-FR"/>
        </a:p>
      </dgm:t>
    </dgm:pt>
    <dgm:pt modelId="{AFF66DE4-A5B0-4A34-A03C-54E9B5639E41}" type="pres">
      <dgm:prSet presAssocID="{AA263339-AAB1-4F18-9A82-9EF3A5372ACA}" presName="parentText" presStyleLbl="node1" presStyleIdx="7" presStyleCnt="10">
        <dgm:presLayoutVars>
          <dgm:chMax val="0"/>
          <dgm:bulletEnabled val="1"/>
        </dgm:presLayoutVars>
      </dgm:prSet>
      <dgm:spPr/>
      <dgm:t>
        <a:bodyPr/>
        <a:lstStyle/>
        <a:p>
          <a:endParaRPr lang="fr-FR"/>
        </a:p>
      </dgm:t>
    </dgm:pt>
    <dgm:pt modelId="{D6F25112-7E9F-4433-8C5C-6835CF5C4CAC}" type="pres">
      <dgm:prSet presAssocID="{AA263339-AAB1-4F18-9A82-9EF3A5372ACA}" presName="negativeSpace" presStyleCnt="0"/>
      <dgm:spPr/>
    </dgm:pt>
    <dgm:pt modelId="{EE1FE50D-EE54-4172-A20F-C0654C8405BF}" type="pres">
      <dgm:prSet presAssocID="{AA263339-AAB1-4F18-9A82-9EF3A5372ACA}" presName="childText" presStyleLbl="conFgAcc1" presStyleIdx="7" presStyleCnt="10">
        <dgm:presLayoutVars>
          <dgm:bulletEnabled val="1"/>
        </dgm:presLayoutVars>
      </dgm:prSet>
      <dgm:spPr/>
    </dgm:pt>
    <dgm:pt modelId="{0A1D16FC-0E06-447C-8C87-C8DD0FB52DB2}" type="pres">
      <dgm:prSet presAssocID="{939665D9-C85F-4C42-B4D8-EA6A2030BA58}" presName="spaceBetweenRectangles" presStyleCnt="0"/>
      <dgm:spPr/>
    </dgm:pt>
    <dgm:pt modelId="{F9FD8A39-8A9E-4426-BC78-ED46776AAA52}" type="pres">
      <dgm:prSet presAssocID="{A9DE3472-CBF8-4CC6-BA54-5A009692CF81}" presName="parentLin" presStyleCnt="0"/>
      <dgm:spPr/>
    </dgm:pt>
    <dgm:pt modelId="{0ABCE7A0-C34A-4EB5-BA20-20003B7709B9}" type="pres">
      <dgm:prSet presAssocID="{A9DE3472-CBF8-4CC6-BA54-5A009692CF81}" presName="parentLeftMargin" presStyleLbl="node1" presStyleIdx="7" presStyleCnt="10"/>
      <dgm:spPr/>
      <dgm:t>
        <a:bodyPr/>
        <a:lstStyle/>
        <a:p>
          <a:endParaRPr lang="fr-FR"/>
        </a:p>
      </dgm:t>
    </dgm:pt>
    <dgm:pt modelId="{2C778E70-907C-47AE-B4CB-4B255A6CA6AF}" type="pres">
      <dgm:prSet presAssocID="{A9DE3472-CBF8-4CC6-BA54-5A009692CF81}" presName="parentText" presStyleLbl="node1" presStyleIdx="8" presStyleCnt="10">
        <dgm:presLayoutVars>
          <dgm:chMax val="0"/>
          <dgm:bulletEnabled val="1"/>
        </dgm:presLayoutVars>
      </dgm:prSet>
      <dgm:spPr/>
      <dgm:t>
        <a:bodyPr/>
        <a:lstStyle/>
        <a:p>
          <a:endParaRPr lang="fr-FR"/>
        </a:p>
      </dgm:t>
    </dgm:pt>
    <dgm:pt modelId="{BA1A1AED-7ADC-456F-B9AE-F9014FCA3689}" type="pres">
      <dgm:prSet presAssocID="{A9DE3472-CBF8-4CC6-BA54-5A009692CF81}" presName="negativeSpace" presStyleCnt="0"/>
      <dgm:spPr/>
    </dgm:pt>
    <dgm:pt modelId="{061D1883-3278-47B8-BAC7-2208CCE0EBF2}" type="pres">
      <dgm:prSet presAssocID="{A9DE3472-CBF8-4CC6-BA54-5A009692CF81}" presName="childText" presStyleLbl="conFgAcc1" presStyleIdx="8" presStyleCnt="10">
        <dgm:presLayoutVars>
          <dgm:bulletEnabled val="1"/>
        </dgm:presLayoutVars>
      </dgm:prSet>
      <dgm:spPr/>
    </dgm:pt>
    <dgm:pt modelId="{FE2F6DBF-BF2F-4D08-8A0A-6DB673763B0E}" type="pres">
      <dgm:prSet presAssocID="{A6D542D1-135B-42CC-935E-8C415599912A}" presName="spaceBetweenRectangles" presStyleCnt="0"/>
      <dgm:spPr/>
    </dgm:pt>
    <dgm:pt modelId="{DC8EE2A4-D1C0-413D-9CC8-F62503BA3462}" type="pres">
      <dgm:prSet presAssocID="{5307F425-8967-42CF-A96A-466537F44807}" presName="parentLin" presStyleCnt="0"/>
      <dgm:spPr/>
    </dgm:pt>
    <dgm:pt modelId="{F4474845-AFDE-4376-986C-06D51B8371C2}" type="pres">
      <dgm:prSet presAssocID="{5307F425-8967-42CF-A96A-466537F44807}" presName="parentLeftMargin" presStyleLbl="node1" presStyleIdx="8" presStyleCnt="10"/>
      <dgm:spPr/>
      <dgm:t>
        <a:bodyPr/>
        <a:lstStyle/>
        <a:p>
          <a:endParaRPr lang="fr-FR"/>
        </a:p>
      </dgm:t>
    </dgm:pt>
    <dgm:pt modelId="{81C12C33-E8DC-4170-851C-6D81FBA445F7}" type="pres">
      <dgm:prSet presAssocID="{5307F425-8967-42CF-A96A-466537F44807}" presName="parentText" presStyleLbl="node1" presStyleIdx="9" presStyleCnt="10">
        <dgm:presLayoutVars>
          <dgm:chMax val="0"/>
          <dgm:bulletEnabled val="1"/>
        </dgm:presLayoutVars>
      </dgm:prSet>
      <dgm:spPr/>
      <dgm:t>
        <a:bodyPr/>
        <a:lstStyle/>
        <a:p>
          <a:endParaRPr lang="fr-FR"/>
        </a:p>
      </dgm:t>
    </dgm:pt>
    <dgm:pt modelId="{89A29050-7EB2-4244-A554-5C07DD70BD6E}" type="pres">
      <dgm:prSet presAssocID="{5307F425-8967-42CF-A96A-466537F44807}" presName="negativeSpace" presStyleCnt="0"/>
      <dgm:spPr/>
    </dgm:pt>
    <dgm:pt modelId="{181EBB67-0CB0-4868-9E55-C3126B950337}" type="pres">
      <dgm:prSet presAssocID="{5307F425-8967-42CF-A96A-466537F44807}" presName="childText" presStyleLbl="conFgAcc1" presStyleIdx="9" presStyleCnt="10">
        <dgm:presLayoutVars>
          <dgm:bulletEnabled val="1"/>
        </dgm:presLayoutVars>
      </dgm:prSet>
      <dgm:spPr/>
    </dgm:pt>
  </dgm:ptLst>
  <dgm:cxnLst>
    <dgm:cxn modelId="{8A576560-AE34-46D0-A92D-784D91002DF2}" type="presOf" srcId="{71D379CB-983B-4193-9C77-E5C074F85946}" destId="{4FCDCB0C-EF19-4A67-B6F1-22FFF724F87E}" srcOrd="0" destOrd="0" presId="urn:microsoft.com/office/officeart/2005/8/layout/list1"/>
    <dgm:cxn modelId="{2AD71C5E-B6DE-4EFC-8736-263AB9F431E5}" type="presOf" srcId="{0DC66CB5-2242-46E1-B1DB-863BEC2AAF55}" destId="{A5B3E3DE-EE80-4FB7-8A9D-680BF0A2E751}" srcOrd="1" destOrd="0" presId="urn:microsoft.com/office/officeart/2005/8/layout/list1"/>
    <dgm:cxn modelId="{6373684C-30DC-4250-87E4-76849F0E0D21}" srcId="{9D71D956-AA6C-4643-8A7B-22160EEB152C}" destId="{DE429A95-316C-4F13-9761-580981E053EB}" srcOrd="2" destOrd="0" parTransId="{9890E3EB-3FC4-4CA7-9CB2-7E3183358998}" sibTransId="{02E01748-C13A-4DC7-902D-BE00E31C0A7B}"/>
    <dgm:cxn modelId="{B221BFB2-3446-47DC-BE90-C25E626BA654}" type="presOf" srcId="{5307F425-8967-42CF-A96A-466537F44807}" destId="{81C12C33-E8DC-4170-851C-6D81FBA445F7}" srcOrd="1" destOrd="0" presId="urn:microsoft.com/office/officeart/2005/8/layout/list1"/>
    <dgm:cxn modelId="{8945E607-9E58-4889-91B3-15D702087FA6}" type="presOf" srcId="{A9DE3472-CBF8-4CC6-BA54-5A009692CF81}" destId="{2C778E70-907C-47AE-B4CB-4B255A6CA6AF}" srcOrd="1" destOrd="0" presId="urn:microsoft.com/office/officeart/2005/8/layout/list1"/>
    <dgm:cxn modelId="{3D10CBBB-0D34-4C37-9EC7-A1D6B3D902B6}" type="presOf" srcId="{87143FC9-F537-4763-A055-9E5DB7FB8EC8}" destId="{4236AE1C-ED1A-4317-88D6-720CC965B130}" srcOrd="0" destOrd="0" presId="urn:microsoft.com/office/officeart/2005/8/layout/list1"/>
    <dgm:cxn modelId="{69C2B61E-B3DF-44AF-8E96-6BF88BEF1B9C}" type="presOf" srcId="{5307F425-8967-42CF-A96A-466537F44807}" destId="{F4474845-AFDE-4376-986C-06D51B8371C2}" srcOrd="0" destOrd="0" presId="urn:microsoft.com/office/officeart/2005/8/layout/list1"/>
    <dgm:cxn modelId="{03F557DF-D80E-4287-B9C0-944AC4691E57}" srcId="{9D71D956-AA6C-4643-8A7B-22160EEB152C}" destId="{0DC66CB5-2242-46E1-B1DB-863BEC2AAF55}" srcOrd="0" destOrd="0" parTransId="{88F67A4F-1042-4795-986A-82F9EE158784}" sibTransId="{ECC1DEDA-CA34-475A-AB12-52F784FC076B}"/>
    <dgm:cxn modelId="{0B83B4C6-BCCA-46C3-8D7D-52965486B52D}" srcId="{9D71D956-AA6C-4643-8A7B-22160EEB152C}" destId="{5307F425-8967-42CF-A96A-466537F44807}" srcOrd="9" destOrd="0" parTransId="{78C3D774-0DCD-4A75-8419-1E3FB491DFCD}" sibTransId="{EE074CEC-BE4F-413F-A16F-FFFAF6E22575}"/>
    <dgm:cxn modelId="{0401E786-8A29-4973-A1C9-0E1CACCF3438}" type="presOf" srcId="{E237C8D7-4E47-4545-B5C8-15844E2DF67D}" destId="{7E98C947-E186-4DAE-ACCE-E7B6A47918C0}" srcOrd="1" destOrd="0" presId="urn:microsoft.com/office/officeart/2005/8/layout/list1"/>
    <dgm:cxn modelId="{C43AAB7E-47F6-4634-BF53-BC452D5EF7AC}" srcId="{9D71D956-AA6C-4643-8A7B-22160EEB152C}" destId="{87143FC9-F537-4763-A055-9E5DB7FB8EC8}" srcOrd="3" destOrd="0" parTransId="{35A0EF63-C411-4E6D-958B-63929E8A656B}" sibTransId="{F739E537-218A-410F-803D-56D99A394253}"/>
    <dgm:cxn modelId="{27BC932D-1B48-46AE-9015-FA8017C7A74D}" type="presOf" srcId="{9D71D956-AA6C-4643-8A7B-22160EEB152C}" destId="{86982806-ADDF-4696-8218-2CE0906CF862}" srcOrd="0" destOrd="0" presId="urn:microsoft.com/office/officeart/2005/8/layout/list1"/>
    <dgm:cxn modelId="{7B6840BD-48C9-4677-AFB5-174C0E55450D}" type="presOf" srcId="{AA263339-AAB1-4F18-9A82-9EF3A5372ACA}" destId="{B1938DEC-20CB-4AE8-AA31-BFD36A34B655}" srcOrd="0" destOrd="0" presId="urn:microsoft.com/office/officeart/2005/8/layout/list1"/>
    <dgm:cxn modelId="{9A7122D4-CDBA-414F-8E59-3ABFE4EA54AE}" type="presOf" srcId="{DE429A95-316C-4F13-9761-580981E053EB}" destId="{3A8FA33E-9BE1-4CC3-8CC2-DA6432D7E6EF}" srcOrd="1" destOrd="0" presId="urn:microsoft.com/office/officeart/2005/8/layout/list1"/>
    <dgm:cxn modelId="{1C4BDFB0-884C-4D0E-BFD2-C12DA1F8C255}" type="presOf" srcId="{7CC567D7-C4FF-4A80-A1F2-33CF81D00527}" destId="{A2574A77-019B-43DB-A3EC-A66171323B00}" srcOrd="1" destOrd="0" presId="urn:microsoft.com/office/officeart/2005/8/layout/list1"/>
    <dgm:cxn modelId="{4BDACE79-6E6D-426C-885A-686C55B139BE}" type="presOf" srcId="{7CC567D7-C4FF-4A80-A1F2-33CF81D00527}" destId="{6BBF7D62-336D-49DF-9CF3-5EA11EFF9DD9}" srcOrd="0" destOrd="0" presId="urn:microsoft.com/office/officeart/2005/8/layout/list1"/>
    <dgm:cxn modelId="{A8F8D576-938C-4D18-996A-E83EB1F5D860}" type="presOf" srcId="{DE429A95-316C-4F13-9761-580981E053EB}" destId="{DA24871E-03C3-4D12-ABE1-18CEF369852D}" srcOrd="0" destOrd="0" presId="urn:microsoft.com/office/officeart/2005/8/layout/list1"/>
    <dgm:cxn modelId="{CE692EC2-93DF-43B6-B1DC-55A0582C2E15}" srcId="{9D71D956-AA6C-4643-8A7B-22160EEB152C}" destId="{A9DE3472-CBF8-4CC6-BA54-5A009692CF81}" srcOrd="8" destOrd="0" parTransId="{01AF6E72-BA0A-42A5-B829-3B988CDFA883}" sibTransId="{A6D542D1-135B-42CC-935E-8C415599912A}"/>
    <dgm:cxn modelId="{0D7EB54B-0010-4647-9CAB-9588B23CA76B}" type="presOf" srcId="{AA263339-AAB1-4F18-9A82-9EF3A5372ACA}" destId="{AFF66DE4-A5B0-4A34-A03C-54E9B5639E41}" srcOrd="1" destOrd="0" presId="urn:microsoft.com/office/officeart/2005/8/layout/list1"/>
    <dgm:cxn modelId="{EDB5EFED-1C88-47A4-A1AD-6A7BE3AA5F5A}" type="presOf" srcId="{87143FC9-F537-4763-A055-9E5DB7FB8EC8}" destId="{0790F230-2378-446C-A272-C09444A7B288}" srcOrd="1" destOrd="0" presId="urn:microsoft.com/office/officeart/2005/8/layout/list1"/>
    <dgm:cxn modelId="{291FD8C9-4CEB-4B07-8E3F-33AC65C135D1}" srcId="{9D71D956-AA6C-4643-8A7B-22160EEB152C}" destId="{2D649284-8F7A-4787-AF41-9974C5006BC9}" srcOrd="1" destOrd="0" parTransId="{5F58625B-0144-40AD-B188-36E2953CB328}" sibTransId="{FAA072DC-7C87-4287-8543-6A57AE3B668F}"/>
    <dgm:cxn modelId="{830A4A2A-66C3-4D51-ACBD-38ABC8BA29BC}" type="presOf" srcId="{A9DE3472-CBF8-4CC6-BA54-5A009692CF81}" destId="{0ABCE7A0-C34A-4EB5-BA20-20003B7709B9}" srcOrd="0" destOrd="0" presId="urn:microsoft.com/office/officeart/2005/8/layout/list1"/>
    <dgm:cxn modelId="{2ADEC635-6CFA-47B7-84EC-0DC471AE6DE5}" srcId="{9D71D956-AA6C-4643-8A7B-22160EEB152C}" destId="{AA263339-AAB1-4F18-9A82-9EF3A5372ACA}" srcOrd="7" destOrd="0" parTransId="{8AF96121-FE45-41F8-9350-82CB1101F898}" sibTransId="{939665D9-C85F-4C42-B4D8-EA6A2030BA58}"/>
    <dgm:cxn modelId="{64FB1580-C5E6-4C82-940F-ECA5A66FB110}" type="presOf" srcId="{0DC66CB5-2242-46E1-B1DB-863BEC2AAF55}" destId="{A5810EA8-1373-4FFE-B73A-9ACF85F8BC02}" srcOrd="0" destOrd="0" presId="urn:microsoft.com/office/officeart/2005/8/layout/list1"/>
    <dgm:cxn modelId="{E7C6A5F7-5530-4CD5-A1AD-C56AB1D999D0}" type="presOf" srcId="{71D379CB-983B-4193-9C77-E5C074F85946}" destId="{357CB303-5CF7-4181-9A42-F8695EB9FE5F}" srcOrd="1" destOrd="0" presId="urn:microsoft.com/office/officeart/2005/8/layout/list1"/>
    <dgm:cxn modelId="{2DC96557-39A9-4BCB-B23B-56A9A5DFB214}" type="presOf" srcId="{2D649284-8F7A-4787-AF41-9974C5006BC9}" destId="{CA839329-9CBB-45EB-B03C-58A20946753A}" srcOrd="0" destOrd="0" presId="urn:microsoft.com/office/officeart/2005/8/layout/list1"/>
    <dgm:cxn modelId="{3397F03B-7F31-4DC8-8B3F-63520A73C8BD}" type="presOf" srcId="{E237C8D7-4E47-4545-B5C8-15844E2DF67D}" destId="{4067C506-BDF2-4416-AB7B-FA2E9BE4EB53}" srcOrd="0" destOrd="0" presId="urn:microsoft.com/office/officeart/2005/8/layout/list1"/>
    <dgm:cxn modelId="{26840CB8-23E6-41B9-A208-7DB69E0538A7}" srcId="{9D71D956-AA6C-4643-8A7B-22160EEB152C}" destId="{7CC567D7-C4FF-4A80-A1F2-33CF81D00527}" srcOrd="4" destOrd="0" parTransId="{FABD570D-6286-4C10-A146-65E8C9696ED6}" sibTransId="{15112B53-EA62-4320-A970-5D0DE2E0DBFB}"/>
    <dgm:cxn modelId="{DA5B8BBA-DDEF-4531-A116-F0FBF3C2981D}" srcId="{9D71D956-AA6C-4643-8A7B-22160EEB152C}" destId="{E237C8D7-4E47-4545-B5C8-15844E2DF67D}" srcOrd="6" destOrd="0" parTransId="{8B9DFE82-6152-4EAB-8BCC-CAB29C911B2E}" sibTransId="{404DD907-FA0F-44C6-B4DA-93270C65861A}"/>
    <dgm:cxn modelId="{4B0579AF-E4FF-4DC9-ADFA-E91B2631D1A1}" srcId="{9D71D956-AA6C-4643-8A7B-22160EEB152C}" destId="{71D379CB-983B-4193-9C77-E5C074F85946}" srcOrd="5" destOrd="0" parTransId="{42E80E5E-08C6-4E41-BCBE-AB9C3A85D9EF}" sibTransId="{159A3954-0DAD-4C95-94F4-FE9AC425F997}"/>
    <dgm:cxn modelId="{B90B9C22-4D7A-4E42-A439-A7F3A551E274}" type="presOf" srcId="{2D649284-8F7A-4787-AF41-9974C5006BC9}" destId="{18329468-68B3-4F99-83CB-00E8EB934094}" srcOrd="1" destOrd="0" presId="urn:microsoft.com/office/officeart/2005/8/layout/list1"/>
    <dgm:cxn modelId="{B2BD28D6-6EAA-4A08-BDDA-3D1052B3F3BF}" type="presParOf" srcId="{86982806-ADDF-4696-8218-2CE0906CF862}" destId="{EE8D6817-DAD0-4510-9DF0-3BD61A1265FF}" srcOrd="0" destOrd="0" presId="urn:microsoft.com/office/officeart/2005/8/layout/list1"/>
    <dgm:cxn modelId="{F83FDAED-6310-49BC-A4C8-8CE889E9075E}" type="presParOf" srcId="{EE8D6817-DAD0-4510-9DF0-3BD61A1265FF}" destId="{A5810EA8-1373-4FFE-B73A-9ACF85F8BC02}" srcOrd="0" destOrd="0" presId="urn:microsoft.com/office/officeart/2005/8/layout/list1"/>
    <dgm:cxn modelId="{2BAB3C65-BEB3-42CE-A976-A10B77523A40}" type="presParOf" srcId="{EE8D6817-DAD0-4510-9DF0-3BD61A1265FF}" destId="{A5B3E3DE-EE80-4FB7-8A9D-680BF0A2E751}" srcOrd="1" destOrd="0" presId="urn:microsoft.com/office/officeart/2005/8/layout/list1"/>
    <dgm:cxn modelId="{B47BC90D-EC8B-4698-90AB-1E6C486A2000}" type="presParOf" srcId="{86982806-ADDF-4696-8218-2CE0906CF862}" destId="{978A27EE-B6C4-4B7A-A555-AFAB6CBD609C}" srcOrd="1" destOrd="0" presId="urn:microsoft.com/office/officeart/2005/8/layout/list1"/>
    <dgm:cxn modelId="{E3A9E16F-6520-4F8C-9887-9D154045BC77}" type="presParOf" srcId="{86982806-ADDF-4696-8218-2CE0906CF862}" destId="{60D0F87E-D4F4-4A53-A7E8-8D05F532EF6D}" srcOrd="2" destOrd="0" presId="urn:microsoft.com/office/officeart/2005/8/layout/list1"/>
    <dgm:cxn modelId="{35BA8954-5759-4EBE-B1B3-ECA50426E616}" type="presParOf" srcId="{86982806-ADDF-4696-8218-2CE0906CF862}" destId="{E693AAFE-57AB-4831-8B77-07DF0F4B7702}" srcOrd="3" destOrd="0" presId="urn:microsoft.com/office/officeart/2005/8/layout/list1"/>
    <dgm:cxn modelId="{4B7F4EDC-59F7-4911-8756-3CD6BFDDF57A}" type="presParOf" srcId="{86982806-ADDF-4696-8218-2CE0906CF862}" destId="{FEAFEC87-86C4-49F6-A9DC-389638F0B7F5}" srcOrd="4" destOrd="0" presId="urn:microsoft.com/office/officeart/2005/8/layout/list1"/>
    <dgm:cxn modelId="{C6F9ABFE-6B20-4515-8D04-1DD28F5A8441}" type="presParOf" srcId="{FEAFEC87-86C4-49F6-A9DC-389638F0B7F5}" destId="{CA839329-9CBB-45EB-B03C-58A20946753A}" srcOrd="0" destOrd="0" presId="urn:microsoft.com/office/officeart/2005/8/layout/list1"/>
    <dgm:cxn modelId="{89FDE240-ED58-41CD-9DC4-8C4D1D02A53D}" type="presParOf" srcId="{FEAFEC87-86C4-49F6-A9DC-389638F0B7F5}" destId="{18329468-68B3-4F99-83CB-00E8EB934094}" srcOrd="1" destOrd="0" presId="urn:microsoft.com/office/officeart/2005/8/layout/list1"/>
    <dgm:cxn modelId="{4A2C52DA-312C-4191-9CF7-B9AE5525F4D7}" type="presParOf" srcId="{86982806-ADDF-4696-8218-2CE0906CF862}" destId="{83F0D9F8-AC67-42A5-8770-0C94F9BA22A7}" srcOrd="5" destOrd="0" presId="urn:microsoft.com/office/officeart/2005/8/layout/list1"/>
    <dgm:cxn modelId="{0819B9A3-78F3-43B9-A60C-0CA03BB05722}" type="presParOf" srcId="{86982806-ADDF-4696-8218-2CE0906CF862}" destId="{4273B617-417F-4931-81A8-C825E9A5640C}" srcOrd="6" destOrd="0" presId="urn:microsoft.com/office/officeart/2005/8/layout/list1"/>
    <dgm:cxn modelId="{E6E8DF4D-1381-49EB-BE39-22A630BEBF29}" type="presParOf" srcId="{86982806-ADDF-4696-8218-2CE0906CF862}" destId="{3030176C-C42F-4AAF-BDE2-2BFE774613C8}" srcOrd="7" destOrd="0" presId="urn:microsoft.com/office/officeart/2005/8/layout/list1"/>
    <dgm:cxn modelId="{AECD33BA-9663-4550-823B-4F6D975C7393}" type="presParOf" srcId="{86982806-ADDF-4696-8218-2CE0906CF862}" destId="{B24DDDBF-501C-4080-B36D-678364600DC3}" srcOrd="8" destOrd="0" presId="urn:microsoft.com/office/officeart/2005/8/layout/list1"/>
    <dgm:cxn modelId="{D71D0218-6688-4930-9DCC-FD1EE06800B3}" type="presParOf" srcId="{B24DDDBF-501C-4080-B36D-678364600DC3}" destId="{DA24871E-03C3-4D12-ABE1-18CEF369852D}" srcOrd="0" destOrd="0" presId="urn:microsoft.com/office/officeart/2005/8/layout/list1"/>
    <dgm:cxn modelId="{5D2E6F43-2102-4207-AEFC-56CD013E7A24}" type="presParOf" srcId="{B24DDDBF-501C-4080-B36D-678364600DC3}" destId="{3A8FA33E-9BE1-4CC3-8CC2-DA6432D7E6EF}" srcOrd="1" destOrd="0" presId="urn:microsoft.com/office/officeart/2005/8/layout/list1"/>
    <dgm:cxn modelId="{052A9262-801D-4631-9A27-A4E55EC5FB35}" type="presParOf" srcId="{86982806-ADDF-4696-8218-2CE0906CF862}" destId="{99264FA3-6490-45A4-B4D9-3C87632A694F}" srcOrd="9" destOrd="0" presId="urn:microsoft.com/office/officeart/2005/8/layout/list1"/>
    <dgm:cxn modelId="{BE03E2B6-7497-4D0A-A298-382D01D54828}" type="presParOf" srcId="{86982806-ADDF-4696-8218-2CE0906CF862}" destId="{DC7D4C6B-1935-48B4-AE10-D2ABEAD0C13D}" srcOrd="10" destOrd="0" presId="urn:microsoft.com/office/officeart/2005/8/layout/list1"/>
    <dgm:cxn modelId="{EA89FBAF-BF09-4640-8ED7-9AE890BCBAD4}" type="presParOf" srcId="{86982806-ADDF-4696-8218-2CE0906CF862}" destId="{59EB3629-3F03-41E5-9C67-9A200E9B47CA}" srcOrd="11" destOrd="0" presId="urn:microsoft.com/office/officeart/2005/8/layout/list1"/>
    <dgm:cxn modelId="{DCA47F26-E7DD-4231-A5AA-841706114519}" type="presParOf" srcId="{86982806-ADDF-4696-8218-2CE0906CF862}" destId="{F33D5951-B56D-4973-A5BA-C8E23CEDF477}" srcOrd="12" destOrd="0" presId="urn:microsoft.com/office/officeart/2005/8/layout/list1"/>
    <dgm:cxn modelId="{D807EB41-631F-49E3-9D70-3A0B30F751D7}" type="presParOf" srcId="{F33D5951-B56D-4973-A5BA-C8E23CEDF477}" destId="{4236AE1C-ED1A-4317-88D6-720CC965B130}" srcOrd="0" destOrd="0" presId="urn:microsoft.com/office/officeart/2005/8/layout/list1"/>
    <dgm:cxn modelId="{AA90FAAB-2AA7-4C10-860A-B75A78C95EC4}" type="presParOf" srcId="{F33D5951-B56D-4973-A5BA-C8E23CEDF477}" destId="{0790F230-2378-446C-A272-C09444A7B288}" srcOrd="1" destOrd="0" presId="urn:microsoft.com/office/officeart/2005/8/layout/list1"/>
    <dgm:cxn modelId="{7ABF6B68-5868-4DCD-92F4-72506880E7EF}" type="presParOf" srcId="{86982806-ADDF-4696-8218-2CE0906CF862}" destId="{ED596299-1AD4-4B11-B71B-25F89426ECCE}" srcOrd="13" destOrd="0" presId="urn:microsoft.com/office/officeart/2005/8/layout/list1"/>
    <dgm:cxn modelId="{134C80AA-152C-4EA3-808A-E9D5F837C76F}" type="presParOf" srcId="{86982806-ADDF-4696-8218-2CE0906CF862}" destId="{4B85F95B-C328-45BF-BE0B-A747125487AF}" srcOrd="14" destOrd="0" presId="urn:microsoft.com/office/officeart/2005/8/layout/list1"/>
    <dgm:cxn modelId="{C0FECEF2-966E-4290-AAC3-933317890913}" type="presParOf" srcId="{86982806-ADDF-4696-8218-2CE0906CF862}" destId="{D4082C68-E382-465A-9DD3-EE5390408867}" srcOrd="15" destOrd="0" presId="urn:microsoft.com/office/officeart/2005/8/layout/list1"/>
    <dgm:cxn modelId="{9452AF31-3B84-440A-8C61-E793DCA93508}" type="presParOf" srcId="{86982806-ADDF-4696-8218-2CE0906CF862}" destId="{B4677768-816D-4B09-8C10-33CCD2916D9E}" srcOrd="16" destOrd="0" presId="urn:microsoft.com/office/officeart/2005/8/layout/list1"/>
    <dgm:cxn modelId="{263B5310-50B8-4ED4-B067-038AC41AD011}" type="presParOf" srcId="{B4677768-816D-4B09-8C10-33CCD2916D9E}" destId="{6BBF7D62-336D-49DF-9CF3-5EA11EFF9DD9}" srcOrd="0" destOrd="0" presId="urn:microsoft.com/office/officeart/2005/8/layout/list1"/>
    <dgm:cxn modelId="{15FEABBE-2060-4DDF-9C18-65C0536D329E}" type="presParOf" srcId="{B4677768-816D-4B09-8C10-33CCD2916D9E}" destId="{A2574A77-019B-43DB-A3EC-A66171323B00}" srcOrd="1" destOrd="0" presId="urn:microsoft.com/office/officeart/2005/8/layout/list1"/>
    <dgm:cxn modelId="{010D83B8-DB96-44CE-AD30-BE4C4D75FF92}" type="presParOf" srcId="{86982806-ADDF-4696-8218-2CE0906CF862}" destId="{DB5C3652-279C-431E-B94E-B9CB1ACC5FAC}" srcOrd="17" destOrd="0" presId="urn:microsoft.com/office/officeart/2005/8/layout/list1"/>
    <dgm:cxn modelId="{B10C2801-ECF8-418D-A591-579DDD4AB56F}" type="presParOf" srcId="{86982806-ADDF-4696-8218-2CE0906CF862}" destId="{C65849F0-46C7-4C1E-884B-6918AA19DDD4}" srcOrd="18" destOrd="0" presId="urn:microsoft.com/office/officeart/2005/8/layout/list1"/>
    <dgm:cxn modelId="{0CAB397D-01D9-45C9-A9A3-07AC7030CF81}" type="presParOf" srcId="{86982806-ADDF-4696-8218-2CE0906CF862}" destId="{1F30AF5F-0FDC-4C8B-A222-644C5A034FDF}" srcOrd="19" destOrd="0" presId="urn:microsoft.com/office/officeart/2005/8/layout/list1"/>
    <dgm:cxn modelId="{B1A1C16F-5CF5-4470-80D1-803B917D222A}" type="presParOf" srcId="{86982806-ADDF-4696-8218-2CE0906CF862}" destId="{0A5AE9C7-3339-4393-B886-3881786197BB}" srcOrd="20" destOrd="0" presId="urn:microsoft.com/office/officeart/2005/8/layout/list1"/>
    <dgm:cxn modelId="{75B7F294-DD63-44CF-8E8F-F76BEEC1720E}" type="presParOf" srcId="{0A5AE9C7-3339-4393-B886-3881786197BB}" destId="{4FCDCB0C-EF19-4A67-B6F1-22FFF724F87E}" srcOrd="0" destOrd="0" presId="urn:microsoft.com/office/officeart/2005/8/layout/list1"/>
    <dgm:cxn modelId="{178AD97E-2A5C-4E91-97B9-D95DF0F731C1}" type="presParOf" srcId="{0A5AE9C7-3339-4393-B886-3881786197BB}" destId="{357CB303-5CF7-4181-9A42-F8695EB9FE5F}" srcOrd="1" destOrd="0" presId="urn:microsoft.com/office/officeart/2005/8/layout/list1"/>
    <dgm:cxn modelId="{7EB23EF8-2169-49C7-9236-7921350FF70B}" type="presParOf" srcId="{86982806-ADDF-4696-8218-2CE0906CF862}" destId="{3FEF71CF-F7CE-4E7B-84C4-7140E2E525C4}" srcOrd="21" destOrd="0" presId="urn:microsoft.com/office/officeart/2005/8/layout/list1"/>
    <dgm:cxn modelId="{33356688-DC2F-4159-976E-42687E391933}" type="presParOf" srcId="{86982806-ADDF-4696-8218-2CE0906CF862}" destId="{90E61D5F-8125-4AA9-88C5-2542AB68DAFD}" srcOrd="22" destOrd="0" presId="urn:microsoft.com/office/officeart/2005/8/layout/list1"/>
    <dgm:cxn modelId="{58A730CD-FF93-4AE7-A541-DDAC3CA2FF6F}" type="presParOf" srcId="{86982806-ADDF-4696-8218-2CE0906CF862}" destId="{C44B146B-DAB6-4758-8629-3A51CB27F277}" srcOrd="23" destOrd="0" presId="urn:microsoft.com/office/officeart/2005/8/layout/list1"/>
    <dgm:cxn modelId="{297615CB-4FF2-4934-8C11-BEAAD978B1D2}" type="presParOf" srcId="{86982806-ADDF-4696-8218-2CE0906CF862}" destId="{3A2E18C3-4489-4421-8089-9A153FADB0AB}" srcOrd="24" destOrd="0" presId="urn:microsoft.com/office/officeart/2005/8/layout/list1"/>
    <dgm:cxn modelId="{33ADAF2A-D4A9-4875-84EC-BBFD96C537A3}" type="presParOf" srcId="{3A2E18C3-4489-4421-8089-9A153FADB0AB}" destId="{4067C506-BDF2-4416-AB7B-FA2E9BE4EB53}" srcOrd="0" destOrd="0" presId="urn:microsoft.com/office/officeart/2005/8/layout/list1"/>
    <dgm:cxn modelId="{8AAFD757-1BCF-447F-8BD9-D24A7B6A7E79}" type="presParOf" srcId="{3A2E18C3-4489-4421-8089-9A153FADB0AB}" destId="{7E98C947-E186-4DAE-ACCE-E7B6A47918C0}" srcOrd="1" destOrd="0" presId="urn:microsoft.com/office/officeart/2005/8/layout/list1"/>
    <dgm:cxn modelId="{F15CDA92-C072-4823-A803-56EF13BA66D5}" type="presParOf" srcId="{86982806-ADDF-4696-8218-2CE0906CF862}" destId="{E60FF50D-736D-4CFF-B12C-ABDA99959E7F}" srcOrd="25" destOrd="0" presId="urn:microsoft.com/office/officeart/2005/8/layout/list1"/>
    <dgm:cxn modelId="{126A09A1-9DBB-4A4E-94C4-86E171AA6DDC}" type="presParOf" srcId="{86982806-ADDF-4696-8218-2CE0906CF862}" destId="{2B4BC0F8-13E3-4414-A4C3-E8DDC3839C02}" srcOrd="26" destOrd="0" presId="urn:microsoft.com/office/officeart/2005/8/layout/list1"/>
    <dgm:cxn modelId="{065A4BE6-4B4A-4FC2-8936-B98D508437EE}" type="presParOf" srcId="{86982806-ADDF-4696-8218-2CE0906CF862}" destId="{A5772998-6ACD-40B1-9467-326FB5F6C629}" srcOrd="27" destOrd="0" presId="urn:microsoft.com/office/officeart/2005/8/layout/list1"/>
    <dgm:cxn modelId="{E1F646CD-ECCD-4645-9033-1E2277CD02A9}" type="presParOf" srcId="{86982806-ADDF-4696-8218-2CE0906CF862}" destId="{FFD36498-7543-4563-B9C3-CEAE83D7DCDD}" srcOrd="28" destOrd="0" presId="urn:microsoft.com/office/officeart/2005/8/layout/list1"/>
    <dgm:cxn modelId="{19F49A4E-5336-491B-9D09-BE81D846E01D}" type="presParOf" srcId="{FFD36498-7543-4563-B9C3-CEAE83D7DCDD}" destId="{B1938DEC-20CB-4AE8-AA31-BFD36A34B655}" srcOrd="0" destOrd="0" presId="urn:microsoft.com/office/officeart/2005/8/layout/list1"/>
    <dgm:cxn modelId="{1E4F005A-F817-486A-B669-9E932C7A3AF2}" type="presParOf" srcId="{FFD36498-7543-4563-B9C3-CEAE83D7DCDD}" destId="{AFF66DE4-A5B0-4A34-A03C-54E9B5639E41}" srcOrd="1" destOrd="0" presId="urn:microsoft.com/office/officeart/2005/8/layout/list1"/>
    <dgm:cxn modelId="{719A717D-6E65-49EC-A08E-8FA87F7C4561}" type="presParOf" srcId="{86982806-ADDF-4696-8218-2CE0906CF862}" destId="{D6F25112-7E9F-4433-8C5C-6835CF5C4CAC}" srcOrd="29" destOrd="0" presId="urn:microsoft.com/office/officeart/2005/8/layout/list1"/>
    <dgm:cxn modelId="{8DF59FE4-7E45-4747-B12D-170FAC934EB1}" type="presParOf" srcId="{86982806-ADDF-4696-8218-2CE0906CF862}" destId="{EE1FE50D-EE54-4172-A20F-C0654C8405BF}" srcOrd="30" destOrd="0" presId="urn:microsoft.com/office/officeart/2005/8/layout/list1"/>
    <dgm:cxn modelId="{5E83DE84-9926-4F06-A118-EDA6CB17AF46}" type="presParOf" srcId="{86982806-ADDF-4696-8218-2CE0906CF862}" destId="{0A1D16FC-0E06-447C-8C87-C8DD0FB52DB2}" srcOrd="31" destOrd="0" presId="urn:microsoft.com/office/officeart/2005/8/layout/list1"/>
    <dgm:cxn modelId="{92D994F1-0DF9-4E16-AF2C-845AE49274A4}" type="presParOf" srcId="{86982806-ADDF-4696-8218-2CE0906CF862}" destId="{F9FD8A39-8A9E-4426-BC78-ED46776AAA52}" srcOrd="32" destOrd="0" presId="urn:microsoft.com/office/officeart/2005/8/layout/list1"/>
    <dgm:cxn modelId="{285739CD-CCF8-4218-8B21-CDBD103F466E}" type="presParOf" srcId="{F9FD8A39-8A9E-4426-BC78-ED46776AAA52}" destId="{0ABCE7A0-C34A-4EB5-BA20-20003B7709B9}" srcOrd="0" destOrd="0" presId="urn:microsoft.com/office/officeart/2005/8/layout/list1"/>
    <dgm:cxn modelId="{25F1261B-B6DF-4F1F-81B0-A3A8FEC3BFC3}" type="presParOf" srcId="{F9FD8A39-8A9E-4426-BC78-ED46776AAA52}" destId="{2C778E70-907C-47AE-B4CB-4B255A6CA6AF}" srcOrd="1" destOrd="0" presId="urn:microsoft.com/office/officeart/2005/8/layout/list1"/>
    <dgm:cxn modelId="{34E32BBA-746B-4BB4-9D1B-865F9C2BFF87}" type="presParOf" srcId="{86982806-ADDF-4696-8218-2CE0906CF862}" destId="{BA1A1AED-7ADC-456F-B9AE-F9014FCA3689}" srcOrd="33" destOrd="0" presId="urn:microsoft.com/office/officeart/2005/8/layout/list1"/>
    <dgm:cxn modelId="{BE7C3FC4-F051-40B1-A832-62F2C66D011F}" type="presParOf" srcId="{86982806-ADDF-4696-8218-2CE0906CF862}" destId="{061D1883-3278-47B8-BAC7-2208CCE0EBF2}" srcOrd="34" destOrd="0" presId="urn:microsoft.com/office/officeart/2005/8/layout/list1"/>
    <dgm:cxn modelId="{77664AFF-FD0B-40F8-A76D-44E16C07919B}" type="presParOf" srcId="{86982806-ADDF-4696-8218-2CE0906CF862}" destId="{FE2F6DBF-BF2F-4D08-8A0A-6DB673763B0E}" srcOrd="35" destOrd="0" presId="urn:microsoft.com/office/officeart/2005/8/layout/list1"/>
    <dgm:cxn modelId="{11492F11-8F5A-44AF-9E95-8A713CC0FB6D}" type="presParOf" srcId="{86982806-ADDF-4696-8218-2CE0906CF862}" destId="{DC8EE2A4-D1C0-413D-9CC8-F62503BA3462}" srcOrd="36" destOrd="0" presId="urn:microsoft.com/office/officeart/2005/8/layout/list1"/>
    <dgm:cxn modelId="{24743237-113C-4C0F-9A84-8C418E0738E5}" type="presParOf" srcId="{DC8EE2A4-D1C0-413D-9CC8-F62503BA3462}" destId="{F4474845-AFDE-4376-986C-06D51B8371C2}" srcOrd="0" destOrd="0" presId="urn:microsoft.com/office/officeart/2005/8/layout/list1"/>
    <dgm:cxn modelId="{E85E28A8-9F3B-4C45-B48B-0FDAAB60D1C8}" type="presParOf" srcId="{DC8EE2A4-D1C0-413D-9CC8-F62503BA3462}" destId="{81C12C33-E8DC-4170-851C-6D81FBA445F7}" srcOrd="1" destOrd="0" presId="urn:microsoft.com/office/officeart/2005/8/layout/list1"/>
    <dgm:cxn modelId="{832E1BBF-7149-4D2B-BA10-04EA9408F546}" type="presParOf" srcId="{86982806-ADDF-4696-8218-2CE0906CF862}" destId="{89A29050-7EB2-4244-A554-5C07DD70BD6E}" srcOrd="37" destOrd="0" presId="urn:microsoft.com/office/officeart/2005/8/layout/list1"/>
    <dgm:cxn modelId="{D174D5DC-C187-46FB-86FE-7F972E479181}" type="presParOf" srcId="{86982806-ADDF-4696-8218-2CE0906CF862}" destId="{181EBB67-0CB0-4868-9E55-C3126B950337}" srcOrd="3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934216-D1B2-42AC-8C70-913D4048718D}"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fr-FR"/>
        </a:p>
      </dgm:t>
    </dgm:pt>
    <dgm:pt modelId="{36D9F757-9688-4EF1-BBF2-2EC59F239322}">
      <dgm:prSet phldrT="[Texte]"/>
      <dgm:spPr/>
      <dgm:t>
        <a:bodyPr/>
        <a:lstStyle/>
        <a:p>
          <a:r>
            <a:rPr lang="fr-FR" smtClean="0">
              <a:cs typeface="Arial" pitchFamily="18"/>
            </a:rPr>
            <a:t>Faire converger l’ensemble des objectifs d’une institution vers un </a:t>
          </a:r>
          <a:r>
            <a:rPr lang="fr-FR" smtClean="0"/>
            <a:t>même but</a:t>
          </a:r>
          <a:endParaRPr lang="fr-FR"/>
        </a:p>
      </dgm:t>
    </dgm:pt>
    <dgm:pt modelId="{CB8DB63E-1BA4-4972-ABF3-48955662F91D}" type="parTrans" cxnId="{20193CB3-DCCB-40DB-A144-1478A2712EB0}">
      <dgm:prSet/>
      <dgm:spPr/>
      <dgm:t>
        <a:bodyPr/>
        <a:lstStyle/>
        <a:p>
          <a:endParaRPr lang="fr-FR"/>
        </a:p>
      </dgm:t>
    </dgm:pt>
    <dgm:pt modelId="{3DBF6332-E5AC-4CDF-B228-1131B7425EF2}" type="sibTrans" cxnId="{20193CB3-DCCB-40DB-A144-1478A2712EB0}">
      <dgm:prSet/>
      <dgm:spPr/>
      <dgm:t>
        <a:bodyPr/>
        <a:lstStyle/>
        <a:p>
          <a:endParaRPr lang="fr-FR"/>
        </a:p>
      </dgm:t>
    </dgm:pt>
    <dgm:pt modelId="{2A3515A0-D5F7-44BE-9A75-D904FB79303B}">
      <dgm:prSet/>
      <dgm:spPr/>
      <dgm:t>
        <a:bodyPr/>
        <a:lstStyle/>
        <a:p>
          <a:r>
            <a:rPr lang="fr-FR" dirty="0" smtClean="0">
              <a:cs typeface="Arial" pitchFamily="18"/>
            </a:rPr>
            <a:t>Renforcer la cohésion entre les services et/ou les actions.</a:t>
          </a:r>
          <a:endParaRPr lang="fr-FR" dirty="0">
            <a:cs typeface="Arial" pitchFamily="18"/>
          </a:endParaRPr>
        </a:p>
      </dgm:t>
    </dgm:pt>
    <dgm:pt modelId="{D9FBD9D1-B2F1-4C9A-8398-4793813D33EA}" type="parTrans" cxnId="{AF535EE5-89BA-4785-A4FD-ED78AE717040}">
      <dgm:prSet/>
      <dgm:spPr/>
      <dgm:t>
        <a:bodyPr/>
        <a:lstStyle/>
        <a:p>
          <a:endParaRPr lang="fr-FR"/>
        </a:p>
      </dgm:t>
    </dgm:pt>
    <dgm:pt modelId="{F119AF95-5D7E-4A69-929B-CE3703244E4A}" type="sibTrans" cxnId="{AF535EE5-89BA-4785-A4FD-ED78AE717040}">
      <dgm:prSet/>
      <dgm:spPr/>
      <dgm:t>
        <a:bodyPr/>
        <a:lstStyle/>
        <a:p>
          <a:endParaRPr lang="fr-FR"/>
        </a:p>
      </dgm:t>
    </dgm:pt>
    <dgm:pt modelId="{26D6EC64-F652-4AF7-BCC5-B09D5AB1B4DB}">
      <dgm:prSet/>
      <dgm:spPr/>
      <dgm:t>
        <a:bodyPr/>
        <a:lstStyle/>
        <a:p>
          <a:r>
            <a:rPr lang="fr-FR" smtClean="0">
              <a:cs typeface="Arial" pitchFamily="18"/>
            </a:rPr>
            <a:t>Disposer d’un système d’information fiable et efficace.</a:t>
          </a:r>
          <a:endParaRPr lang="fr-FR" dirty="0">
            <a:cs typeface="Arial" pitchFamily="18"/>
          </a:endParaRPr>
        </a:p>
      </dgm:t>
    </dgm:pt>
    <dgm:pt modelId="{75E1BE8A-9CA9-45B4-874F-CF4BA2554537}" type="parTrans" cxnId="{FAA279F1-87CB-4063-BF21-5658FFE1F16E}">
      <dgm:prSet/>
      <dgm:spPr/>
      <dgm:t>
        <a:bodyPr/>
        <a:lstStyle/>
        <a:p>
          <a:endParaRPr lang="fr-FR"/>
        </a:p>
      </dgm:t>
    </dgm:pt>
    <dgm:pt modelId="{F5911F7E-ED6C-4D58-AACB-CB268F909C1A}" type="sibTrans" cxnId="{FAA279F1-87CB-4063-BF21-5658FFE1F16E}">
      <dgm:prSet/>
      <dgm:spPr/>
      <dgm:t>
        <a:bodyPr/>
        <a:lstStyle/>
        <a:p>
          <a:endParaRPr lang="fr-FR"/>
        </a:p>
      </dgm:t>
    </dgm:pt>
    <dgm:pt modelId="{8896E4F6-C174-4C23-9687-C181DD1F5D53}">
      <dgm:prSet/>
      <dgm:spPr/>
      <dgm:t>
        <a:bodyPr/>
        <a:lstStyle/>
        <a:p>
          <a:r>
            <a:rPr lang="fr-FR" smtClean="0">
              <a:cs typeface="Arial" pitchFamily="18"/>
            </a:rPr>
            <a:t>Disposer d’instruments permettant le contrôle de l’utilisation des </a:t>
          </a:r>
          <a:r>
            <a:rPr lang="fr-FR" smtClean="0"/>
            <a:t>moyens et la mesure de la performance des actions réalisées</a:t>
          </a:r>
          <a:endParaRPr lang="fr-FR" dirty="0"/>
        </a:p>
      </dgm:t>
    </dgm:pt>
    <dgm:pt modelId="{3949423F-7F44-4E5E-A73C-AE15C9034BB1}" type="parTrans" cxnId="{3B42862C-60C1-43BA-8FEE-BCB189BAB744}">
      <dgm:prSet/>
      <dgm:spPr/>
      <dgm:t>
        <a:bodyPr/>
        <a:lstStyle/>
        <a:p>
          <a:endParaRPr lang="fr-FR"/>
        </a:p>
      </dgm:t>
    </dgm:pt>
    <dgm:pt modelId="{87077C62-32D3-456B-A611-3AB32B2C60CD}" type="sibTrans" cxnId="{3B42862C-60C1-43BA-8FEE-BCB189BAB744}">
      <dgm:prSet/>
      <dgm:spPr/>
      <dgm:t>
        <a:bodyPr/>
        <a:lstStyle/>
        <a:p>
          <a:endParaRPr lang="fr-FR"/>
        </a:p>
      </dgm:t>
    </dgm:pt>
    <dgm:pt modelId="{C68F2784-5E09-456D-AAB6-C9929E57D37A}">
      <dgm:prSet/>
      <dgm:spPr/>
      <dgm:t>
        <a:bodyPr/>
        <a:lstStyle/>
        <a:p>
          <a:r>
            <a:rPr lang="fr-FR" smtClean="0">
              <a:cs typeface="Arial" pitchFamily="18"/>
            </a:rPr>
            <a:t>Améliorer les processus de pilotage, de décision et d’anticipation</a:t>
          </a:r>
          <a:endParaRPr lang="fr-FR" dirty="0">
            <a:cs typeface="Arial" pitchFamily="18"/>
          </a:endParaRPr>
        </a:p>
      </dgm:t>
    </dgm:pt>
    <dgm:pt modelId="{D81821EC-7803-4EAA-A072-FA0FD5439BA5}" type="parTrans" cxnId="{4B8A839D-22DC-4D3F-B3E9-D22D6B021564}">
      <dgm:prSet/>
      <dgm:spPr/>
      <dgm:t>
        <a:bodyPr/>
        <a:lstStyle/>
        <a:p>
          <a:endParaRPr lang="fr-FR"/>
        </a:p>
      </dgm:t>
    </dgm:pt>
    <dgm:pt modelId="{272F33FB-C2C1-4AB7-B5C4-9318682744C7}" type="sibTrans" cxnId="{4B8A839D-22DC-4D3F-B3E9-D22D6B021564}">
      <dgm:prSet/>
      <dgm:spPr/>
      <dgm:t>
        <a:bodyPr/>
        <a:lstStyle/>
        <a:p>
          <a:endParaRPr lang="fr-FR"/>
        </a:p>
      </dgm:t>
    </dgm:pt>
    <dgm:pt modelId="{469448F7-D3D5-4B19-8429-B2BA869F5C95}" type="pres">
      <dgm:prSet presAssocID="{98934216-D1B2-42AC-8C70-913D4048718D}" presName="vert0" presStyleCnt="0">
        <dgm:presLayoutVars>
          <dgm:dir/>
          <dgm:animOne val="branch"/>
          <dgm:animLvl val="lvl"/>
        </dgm:presLayoutVars>
      </dgm:prSet>
      <dgm:spPr/>
      <dgm:t>
        <a:bodyPr/>
        <a:lstStyle/>
        <a:p>
          <a:endParaRPr lang="fr-FR"/>
        </a:p>
      </dgm:t>
    </dgm:pt>
    <dgm:pt modelId="{EFBAD79A-8A6D-4720-BBBB-B07504D967D5}" type="pres">
      <dgm:prSet presAssocID="{36D9F757-9688-4EF1-BBF2-2EC59F239322}" presName="thickLine" presStyleLbl="alignNode1" presStyleIdx="0" presStyleCnt="5"/>
      <dgm:spPr/>
    </dgm:pt>
    <dgm:pt modelId="{B30290D7-34EB-4957-92A3-424D69587935}" type="pres">
      <dgm:prSet presAssocID="{36D9F757-9688-4EF1-BBF2-2EC59F239322}" presName="horz1" presStyleCnt="0"/>
      <dgm:spPr/>
    </dgm:pt>
    <dgm:pt modelId="{AB6C0B17-A403-4F0F-A50F-AD9BB61E25CB}" type="pres">
      <dgm:prSet presAssocID="{36D9F757-9688-4EF1-BBF2-2EC59F239322}" presName="tx1" presStyleLbl="revTx" presStyleIdx="0" presStyleCnt="5"/>
      <dgm:spPr/>
      <dgm:t>
        <a:bodyPr/>
        <a:lstStyle/>
        <a:p>
          <a:endParaRPr lang="fr-FR"/>
        </a:p>
      </dgm:t>
    </dgm:pt>
    <dgm:pt modelId="{B53AD604-84B7-4D50-B6A3-1D297F9B243B}" type="pres">
      <dgm:prSet presAssocID="{36D9F757-9688-4EF1-BBF2-2EC59F239322}" presName="vert1" presStyleCnt="0"/>
      <dgm:spPr/>
    </dgm:pt>
    <dgm:pt modelId="{D53C72CD-E491-4DF0-BE13-CA4E776DB192}" type="pres">
      <dgm:prSet presAssocID="{2A3515A0-D5F7-44BE-9A75-D904FB79303B}" presName="thickLine" presStyleLbl="alignNode1" presStyleIdx="1" presStyleCnt="5"/>
      <dgm:spPr/>
    </dgm:pt>
    <dgm:pt modelId="{D06E7BE4-F67A-48E9-A1D3-68A2DC7254F5}" type="pres">
      <dgm:prSet presAssocID="{2A3515A0-D5F7-44BE-9A75-D904FB79303B}" presName="horz1" presStyleCnt="0"/>
      <dgm:spPr/>
    </dgm:pt>
    <dgm:pt modelId="{CFF321C0-E3EE-400E-8711-2940A09629C5}" type="pres">
      <dgm:prSet presAssocID="{2A3515A0-D5F7-44BE-9A75-D904FB79303B}" presName="tx1" presStyleLbl="revTx" presStyleIdx="1" presStyleCnt="5"/>
      <dgm:spPr/>
      <dgm:t>
        <a:bodyPr/>
        <a:lstStyle/>
        <a:p>
          <a:endParaRPr lang="fr-FR"/>
        </a:p>
      </dgm:t>
    </dgm:pt>
    <dgm:pt modelId="{93FE9CCE-9200-4E63-BDE7-045F0D014EB1}" type="pres">
      <dgm:prSet presAssocID="{2A3515A0-D5F7-44BE-9A75-D904FB79303B}" presName="vert1" presStyleCnt="0"/>
      <dgm:spPr/>
    </dgm:pt>
    <dgm:pt modelId="{E5F54AD7-EC89-4A4E-834F-C2FDCFA53EA8}" type="pres">
      <dgm:prSet presAssocID="{26D6EC64-F652-4AF7-BCC5-B09D5AB1B4DB}" presName="thickLine" presStyleLbl="alignNode1" presStyleIdx="2" presStyleCnt="5"/>
      <dgm:spPr/>
    </dgm:pt>
    <dgm:pt modelId="{4770D859-3B00-47C7-B313-356F4F9BEA69}" type="pres">
      <dgm:prSet presAssocID="{26D6EC64-F652-4AF7-BCC5-B09D5AB1B4DB}" presName="horz1" presStyleCnt="0"/>
      <dgm:spPr/>
    </dgm:pt>
    <dgm:pt modelId="{FAE092A6-F8B6-4A1B-A440-6169DEC58B02}" type="pres">
      <dgm:prSet presAssocID="{26D6EC64-F652-4AF7-BCC5-B09D5AB1B4DB}" presName="tx1" presStyleLbl="revTx" presStyleIdx="2" presStyleCnt="5"/>
      <dgm:spPr/>
      <dgm:t>
        <a:bodyPr/>
        <a:lstStyle/>
        <a:p>
          <a:endParaRPr lang="fr-FR"/>
        </a:p>
      </dgm:t>
    </dgm:pt>
    <dgm:pt modelId="{1B6FEC3C-97EE-4B9F-ADC8-7D1DBB3EC778}" type="pres">
      <dgm:prSet presAssocID="{26D6EC64-F652-4AF7-BCC5-B09D5AB1B4DB}" presName="vert1" presStyleCnt="0"/>
      <dgm:spPr/>
    </dgm:pt>
    <dgm:pt modelId="{0F31FDB4-CC57-4EE2-8A77-0952B3526C54}" type="pres">
      <dgm:prSet presAssocID="{8896E4F6-C174-4C23-9687-C181DD1F5D53}" presName="thickLine" presStyleLbl="alignNode1" presStyleIdx="3" presStyleCnt="5"/>
      <dgm:spPr/>
    </dgm:pt>
    <dgm:pt modelId="{FB22C82F-5CAB-4BC0-95E4-38A1AD2D77E7}" type="pres">
      <dgm:prSet presAssocID="{8896E4F6-C174-4C23-9687-C181DD1F5D53}" presName="horz1" presStyleCnt="0"/>
      <dgm:spPr/>
    </dgm:pt>
    <dgm:pt modelId="{FFD965FD-E7D1-4A6C-BF50-A09E9775BE03}" type="pres">
      <dgm:prSet presAssocID="{8896E4F6-C174-4C23-9687-C181DD1F5D53}" presName="tx1" presStyleLbl="revTx" presStyleIdx="3" presStyleCnt="5"/>
      <dgm:spPr/>
      <dgm:t>
        <a:bodyPr/>
        <a:lstStyle/>
        <a:p>
          <a:endParaRPr lang="fr-FR"/>
        </a:p>
      </dgm:t>
    </dgm:pt>
    <dgm:pt modelId="{C98AD71E-569E-459A-8E1F-C798BB2BAA15}" type="pres">
      <dgm:prSet presAssocID="{8896E4F6-C174-4C23-9687-C181DD1F5D53}" presName="vert1" presStyleCnt="0"/>
      <dgm:spPr/>
    </dgm:pt>
    <dgm:pt modelId="{14ACDDEF-6B88-4603-9B18-D9BBF28B5112}" type="pres">
      <dgm:prSet presAssocID="{C68F2784-5E09-456D-AAB6-C9929E57D37A}" presName="thickLine" presStyleLbl="alignNode1" presStyleIdx="4" presStyleCnt="5"/>
      <dgm:spPr/>
    </dgm:pt>
    <dgm:pt modelId="{FFEB78B9-17C8-4C4F-AA12-1A06FA55868F}" type="pres">
      <dgm:prSet presAssocID="{C68F2784-5E09-456D-AAB6-C9929E57D37A}" presName="horz1" presStyleCnt="0"/>
      <dgm:spPr/>
    </dgm:pt>
    <dgm:pt modelId="{35D3DD12-3E92-4E2A-AF74-F271CF962340}" type="pres">
      <dgm:prSet presAssocID="{C68F2784-5E09-456D-AAB6-C9929E57D37A}" presName="tx1" presStyleLbl="revTx" presStyleIdx="4" presStyleCnt="5"/>
      <dgm:spPr/>
      <dgm:t>
        <a:bodyPr/>
        <a:lstStyle/>
        <a:p>
          <a:endParaRPr lang="fr-FR"/>
        </a:p>
      </dgm:t>
    </dgm:pt>
    <dgm:pt modelId="{B3199954-8DE3-44B5-BE11-8774614399F7}" type="pres">
      <dgm:prSet presAssocID="{C68F2784-5E09-456D-AAB6-C9929E57D37A}" presName="vert1" presStyleCnt="0"/>
      <dgm:spPr/>
    </dgm:pt>
  </dgm:ptLst>
  <dgm:cxnLst>
    <dgm:cxn modelId="{4B8A839D-22DC-4D3F-B3E9-D22D6B021564}" srcId="{98934216-D1B2-42AC-8C70-913D4048718D}" destId="{C68F2784-5E09-456D-AAB6-C9929E57D37A}" srcOrd="4" destOrd="0" parTransId="{D81821EC-7803-4EAA-A072-FA0FD5439BA5}" sibTransId="{272F33FB-C2C1-4AB7-B5C4-9318682744C7}"/>
    <dgm:cxn modelId="{AF535EE5-89BA-4785-A4FD-ED78AE717040}" srcId="{98934216-D1B2-42AC-8C70-913D4048718D}" destId="{2A3515A0-D5F7-44BE-9A75-D904FB79303B}" srcOrd="1" destOrd="0" parTransId="{D9FBD9D1-B2F1-4C9A-8398-4793813D33EA}" sibTransId="{F119AF95-5D7E-4A69-929B-CE3703244E4A}"/>
    <dgm:cxn modelId="{9EB2301D-648E-4F25-81B4-9A618AD5FA44}" type="presOf" srcId="{C68F2784-5E09-456D-AAB6-C9929E57D37A}" destId="{35D3DD12-3E92-4E2A-AF74-F271CF962340}" srcOrd="0" destOrd="0" presId="urn:microsoft.com/office/officeart/2008/layout/LinedList"/>
    <dgm:cxn modelId="{20193CB3-DCCB-40DB-A144-1478A2712EB0}" srcId="{98934216-D1B2-42AC-8C70-913D4048718D}" destId="{36D9F757-9688-4EF1-BBF2-2EC59F239322}" srcOrd="0" destOrd="0" parTransId="{CB8DB63E-1BA4-4972-ABF3-48955662F91D}" sibTransId="{3DBF6332-E5AC-4CDF-B228-1131B7425EF2}"/>
    <dgm:cxn modelId="{CF447ED6-B530-4874-BF76-C607AD685391}" type="presOf" srcId="{2A3515A0-D5F7-44BE-9A75-D904FB79303B}" destId="{CFF321C0-E3EE-400E-8711-2940A09629C5}" srcOrd="0" destOrd="0" presId="urn:microsoft.com/office/officeart/2008/layout/LinedList"/>
    <dgm:cxn modelId="{3B42862C-60C1-43BA-8FEE-BCB189BAB744}" srcId="{98934216-D1B2-42AC-8C70-913D4048718D}" destId="{8896E4F6-C174-4C23-9687-C181DD1F5D53}" srcOrd="3" destOrd="0" parTransId="{3949423F-7F44-4E5E-A73C-AE15C9034BB1}" sibTransId="{87077C62-32D3-456B-A611-3AB32B2C60CD}"/>
    <dgm:cxn modelId="{3E5283B1-F683-46C2-8ED1-1CB9D49E982A}" type="presOf" srcId="{36D9F757-9688-4EF1-BBF2-2EC59F239322}" destId="{AB6C0B17-A403-4F0F-A50F-AD9BB61E25CB}" srcOrd="0" destOrd="0" presId="urn:microsoft.com/office/officeart/2008/layout/LinedList"/>
    <dgm:cxn modelId="{392FA247-2067-4D76-8E3A-32B7189D3771}" type="presOf" srcId="{26D6EC64-F652-4AF7-BCC5-B09D5AB1B4DB}" destId="{FAE092A6-F8B6-4A1B-A440-6169DEC58B02}" srcOrd="0" destOrd="0" presId="urn:microsoft.com/office/officeart/2008/layout/LinedList"/>
    <dgm:cxn modelId="{EF9ED70B-3152-4CA3-A71C-0F95EA8F44C7}" type="presOf" srcId="{8896E4F6-C174-4C23-9687-C181DD1F5D53}" destId="{FFD965FD-E7D1-4A6C-BF50-A09E9775BE03}" srcOrd="0" destOrd="0" presId="urn:microsoft.com/office/officeart/2008/layout/LinedList"/>
    <dgm:cxn modelId="{FAA279F1-87CB-4063-BF21-5658FFE1F16E}" srcId="{98934216-D1B2-42AC-8C70-913D4048718D}" destId="{26D6EC64-F652-4AF7-BCC5-B09D5AB1B4DB}" srcOrd="2" destOrd="0" parTransId="{75E1BE8A-9CA9-45B4-874F-CF4BA2554537}" sibTransId="{F5911F7E-ED6C-4D58-AACB-CB268F909C1A}"/>
    <dgm:cxn modelId="{44785E62-82D3-48C1-AE7F-39579D341013}" type="presOf" srcId="{98934216-D1B2-42AC-8C70-913D4048718D}" destId="{469448F7-D3D5-4B19-8429-B2BA869F5C95}" srcOrd="0" destOrd="0" presId="urn:microsoft.com/office/officeart/2008/layout/LinedList"/>
    <dgm:cxn modelId="{BDEDB049-C19B-4D1E-AF56-39DEF4771368}" type="presParOf" srcId="{469448F7-D3D5-4B19-8429-B2BA869F5C95}" destId="{EFBAD79A-8A6D-4720-BBBB-B07504D967D5}" srcOrd="0" destOrd="0" presId="urn:microsoft.com/office/officeart/2008/layout/LinedList"/>
    <dgm:cxn modelId="{6873007D-7C39-4530-9497-110865C78D34}" type="presParOf" srcId="{469448F7-D3D5-4B19-8429-B2BA869F5C95}" destId="{B30290D7-34EB-4957-92A3-424D69587935}" srcOrd="1" destOrd="0" presId="urn:microsoft.com/office/officeart/2008/layout/LinedList"/>
    <dgm:cxn modelId="{7245AC0C-6522-435E-83F4-45B0754583F7}" type="presParOf" srcId="{B30290D7-34EB-4957-92A3-424D69587935}" destId="{AB6C0B17-A403-4F0F-A50F-AD9BB61E25CB}" srcOrd="0" destOrd="0" presId="urn:microsoft.com/office/officeart/2008/layout/LinedList"/>
    <dgm:cxn modelId="{E1C5C755-A6CE-4F91-8E38-63857B8DF908}" type="presParOf" srcId="{B30290D7-34EB-4957-92A3-424D69587935}" destId="{B53AD604-84B7-4D50-B6A3-1D297F9B243B}" srcOrd="1" destOrd="0" presId="urn:microsoft.com/office/officeart/2008/layout/LinedList"/>
    <dgm:cxn modelId="{B961408A-29C5-4D83-B4BC-AC3D53070BC2}" type="presParOf" srcId="{469448F7-D3D5-4B19-8429-B2BA869F5C95}" destId="{D53C72CD-E491-4DF0-BE13-CA4E776DB192}" srcOrd="2" destOrd="0" presId="urn:microsoft.com/office/officeart/2008/layout/LinedList"/>
    <dgm:cxn modelId="{3157C509-F72A-4AF4-AC0B-59E9B6FEFA77}" type="presParOf" srcId="{469448F7-D3D5-4B19-8429-B2BA869F5C95}" destId="{D06E7BE4-F67A-48E9-A1D3-68A2DC7254F5}" srcOrd="3" destOrd="0" presId="urn:microsoft.com/office/officeart/2008/layout/LinedList"/>
    <dgm:cxn modelId="{4CEC1F35-050C-40CB-9E3E-ADC867D709B0}" type="presParOf" srcId="{D06E7BE4-F67A-48E9-A1D3-68A2DC7254F5}" destId="{CFF321C0-E3EE-400E-8711-2940A09629C5}" srcOrd="0" destOrd="0" presId="urn:microsoft.com/office/officeart/2008/layout/LinedList"/>
    <dgm:cxn modelId="{6E9DD913-42DF-44FB-BB09-B58955CF3250}" type="presParOf" srcId="{D06E7BE4-F67A-48E9-A1D3-68A2DC7254F5}" destId="{93FE9CCE-9200-4E63-BDE7-045F0D014EB1}" srcOrd="1" destOrd="0" presId="urn:microsoft.com/office/officeart/2008/layout/LinedList"/>
    <dgm:cxn modelId="{AF933529-CA9B-4172-A897-DFC196390A25}" type="presParOf" srcId="{469448F7-D3D5-4B19-8429-B2BA869F5C95}" destId="{E5F54AD7-EC89-4A4E-834F-C2FDCFA53EA8}" srcOrd="4" destOrd="0" presId="urn:microsoft.com/office/officeart/2008/layout/LinedList"/>
    <dgm:cxn modelId="{7F536616-B670-4412-93CA-2C8990F23436}" type="presParOf" srcId="{469448F7-D3D5-4B19-8429-B2BA869F5C95}" destId="{4770D859-3B00-47C7-B313-356F4F9BEA69}" srcOrd="5" destOrd="0" presId="urn:microsoft.com/office/officeart/2008/layout/LinedList"/>
    <dgm:cxn modelId="{A998D634-1CA5-49ED-B9C8-852B1A758B0F}" type="presParOf" srcId="{4770D859-3B00-47C7-B313-356F4F9BEA69}" destId="{FAE092A6-F8B6-4A1B-A440-6169DEC58B02}" srcOrd="0" destOrd="0" presId="urn:microsoft.com/office/officeart/2008/layout/LinedList"/>
    <dgm:cxn modelId="{5DE58791-81BF-404F-8E54-82B9C591DC9F}" type="presParOf" srcId="{4770D859-3B00-47C7-B313-356F4F9BEA69}" destId="{1B6FEC3C-97EE-4B9F-ADC8-7D1DBB3EC778}" srcOrd="1" destOrd="0" presId="urn:microsoft.com/office/officeart/2008/layout/LinedList"/>
    <dgm:cxn modelId="{1FC04A00-1260-44DB-AF89-7CE758A4877F}" type="presParOf" srcId="{469448F7-D3D5-4B19-8429-B2BA869F5C95}" destId="{0F31FDB4-CC57-4EE2-8A77-0952B3526C54}" srcOrd="6" destOrd="0" presId="urn:microsoft.com/office/officeart/2008/layout/LinedList"/>
    <dgm:cxn modelId="{71BAAADE-D560-4BB4-8CDA-DB90D50C8F30}" type="presParOf" srcId="{469448F7-D3D5-4B19-8429-B2BA869F5C95}" destId="{FB22C82F-5CAB-4BC0-95E4-38A1AD2D77E7}" srcOrd="7" destOrd="0" presId="urn:microsoft.com/office/officeart/2008/layout/LinedList"/>
    <dgm:cxn modelId="{57F7351D-081F-4D9C-AAAD-2CA8290D27DB}" type="presParOf" srcId="{FB22C82F-5CAB-4BC0-95E4-38A1AD2D77E7}" destId="{FFD965FD-E7D1-4A6C-BF50-A09E9775BE03}" srcOrd="0" destOrd="0" presId="urn:microsoft.com/office/officeart/2008/layout/LinedList"/>
    <dgm:cxn modelId="{E95E066D-5DE8-4A99-8B92-C717826DB6F3}" type="presParOf" srcId="{FB22C82F-5CAB-4BC0-95E4-38A1AD2D77E7}" destId="{C98AD71E-569E-459A-8E1F-C798BB2BAA15}" srcOrd="1" destOrd="0" presId="urn:microsoft.com/office/officeart/2008/layout/LinedList"/>
    <dgm:cxn modelId="{71D8DC7B-A76F-47B8-A92A-763649CD0A17}" type="presParOf" srcId="{469448F7-D3D5-4B19-8429-B2BA869F5C95}" destId="{14ACDDEF-6B88-4603-9B18-D9BBF28B5112}" srcOrd="8" destOrd="0" presId="urn:microsoft.com/office/officeart/2008/layout/LinedList"/>
    <dgm:cxn modelId="{F9BE09F3-3060-4429-91F4-C00C97AABE8D}" type="presParOf" srcId="{469448F7-D3D5-4B19-8429-B2BA869F5C95}" destId="{FFEB78B9-17C8-4C4F-AA12-1A06FA55868F}" srcOrd="9" destOrd="0" presId="urn:microsoft.com/office/officeart/2008/layout/LinedList"/>
    <dgm:cxn modelId="{3FEBED22-FC28-4B3F-B9AE-9C1DE328C337}" type="presParOf" srcId="{FFEB78B9-17C8-4C4F-AA12-1A06FA55868F}" destId="{35D3DD12-3E92-4E2A-AF74-F271CF962340}" srcOrd="0" destOrd="0" presId="urn:microsoft.com/office/officeart/2008/layout/LinedList"/>
    <dgm:cxn modelId="{BB017068-C57E-466D-9D9F-6BC6188EEA92}" type="presParOf" srcId="{FFEB78B9-17C8-4C4F-AA12-1A06FA55868F}" destId="{B3199954-8DE3-44B5-BE11-8774614399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7C2C99-4E68-4480-B455-380B1C7D671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fr-FR"/>
        </a:p>
      </dgm:t>
    </dgm:pt>
    <dgm:pt modelId="{7072CAF7-333F-40AD-BCE6-AB0D441C01C0}">
      <dgm:prSet phldrT="[Texte]"/>
      <dgm:spPr/>
      <dgm:t>
        <a:bodyPr/>
        <a:lstStyle/>
        <a:p>
          <a:r>
            <a:rPr lang="fr-FR" smtClean="0">
              <a:cs typeface="Arial" pitchFamily="18"/>
            </a:rPr>
            <a:t>La maîtrise des coûts pour diminuer l’effet de ciseaux entre niveaux de charges et de recettes ;</a:t>
          </a:r>
          <a:endParaRPr lang="fr-FR"/>
        </a:p>
      </dgm:t>
    </dgm:pt>
    <dgm:pt modelId="{61791EAA-D7D5-4875-9CBA-09C7CA173A03}" type="parTrans" cxnId="{E49CB6E6-FD1D-44E7-A430-290AF1D08C4D}">
      <dgm:prSet/>
      <dgm:spPr/>
      <dgm:t>
        <a:bodyPr/>
        <a:lstStyle/>
        <a:p>
          <a:endParaRPr lang="fr-FR"/>
        </a:p>
      </dgm:t>
    </dgm:pt>
    <dgm:pt modelId="{2554AB93-7E28-4D12-A7BD-6A47467FC308}" type="sibTrans" cxnId="{E49CB6E6-FD1D-44E7-A430-290AF1D08C4D}">
      <dgm:prSet/>
      <dgm:spPr/>
      <dgm:t>
        <a:bodyPr/>
        <a:lstStyle/>
        <a:p>
          <a:endParaRPr lang="fr-FR"/>
        </a:p>
      </dgm:t>
    </dgm:pt>
    <dgm:pt modelId="{54774F96-19C7-47E2-8BBB-704326FC2457}">
      <dgm:prSet/>
      <dgm:spPr/>
      <dgm:t>
        <a:bodyPr/>
        <a:lstStyle/>
        <a:p>
          <a:r>
            <a:rPr lang="fr-FR" smtClean="0">
              <a:cs typeface="Arial" pitchFamily="18"/>
            </a:rPr>
            <a:t>L’apport d’une connaissance précise de l’activité de la structure, de la qualité du service rendu et de son impact sur son environnement ;</a:t>
          </a:r>
          <a:endParaRPr lang="fr-FR" dirty="0">
            <a:cs typeface="Arial" pitchFamily="18"/>
          </a:endParaRPr>
        </a:p>
      </dgm:t>
    </dgm:pt>
    <dgm:pt modelId="{49C5E327-4D32-4DAF-A8E9-BD1A61395091}" type="parTrans" cxnId="{509B5C54-6461-421A-B5A8-74B56C67B219}">
      <dgm:prSet/>
      <dgm:spPr/>
      <dgm:t>
        <a:bodyPr/>
        <a:lstStyle/>
        <a:p>
          <a:endParaRPr lang="fr-FR"/>
        </a:p>
      </dgm:t>
    </dgm:pt>
    <dgm:pt modelId="{A95CFF36-C9CA-4697-95BD-363609C18174}" type="sibTrans" cxnId="{509B5C54-6461-421A-B5A8-74B56C67B219}">
      <dgm:prSet/>
      <dgm:spPr/>
      <dgm:t>
        <a:bodyPr/>
        <a:lstStyle/>
        <a:p>
          <a:endParaRPr lang="fr-FR"/>
        </a:p>
      </dgm:t>
    </dgm:pt>
    <dgm:pt modelId="{07ADD542-FE21-4721-8BEC-452237926F78}">
      <dgm:prSet/>
      <dgm:spPr/>
      <dgm:t>
        <a:bodyPr/>
        <a:lstStyle/>
        <a:p>
          <a:r>
            <a:rPr lang="fr-FR" smtClean="0">
              <a:cs typeface="Arial" pitchFamily="18"/>
            </a:rPr>
            <a:t>La réalisation pour les gestionnaires d’outils d’aide à la décision pour planifier, mettre en oeuvre et évaluer les objectifs stratégiques de la collectivité ;</a:t>
          </a:r>
          <a:endParaRPr lang="fr-FR" dirty="0">
            <a:cs typeface="Arial" pitchFamily="18"/>
          </a:endParaRPr>
        </a:p>
      </dgm:t>
    </dgm:pt>
    <dgm:pt modelId="{E85C4ABD-2A12-4B9B-B7C7-E989CA34D737}" type="parTrans" cxnId="{99AB272A-64A6-46D9-96DB-C7C25EF34DD0}">
      <dgm:prSet/>
      <dgm:spPr/>
      <dgm:t>
        <a:bodyPr/>
        <a:lstStyle/>
        <a:p>
          <a:endParaRPr lang="fr-FR"/>
        </a:p>
      </dgm:t>
    </dgm:pt>
    <dgm:pt modelId="{783854CC-A631-4366-9EED-2A8AC70B907E}" type="sibTrans" cxnId="{99AB272A-64A6-46D9-96DB-C7C25EF34DD0}">
      <dgm:prSet/>
      <dgm:spPr/>
      <dgm:t>
        <a:bodyPr/>
        <a:lstStyle/>
        <a:p>
          <a:endParaRPr lang="fr-FR"/>
        </a:p>
      </dgm:t>
    </dgm:pt>
    <dgm:pt modelId="{03A7EE5E-BD03-482D-A12A-DD72871B7708}">
      <dgm:prSet/>
      <dgm:spPr/>
      <dgm:t>
        <a:bodyPr/>
        <a:lstStyle/>
        <a:p>
          <a:r>
            <a:rPr lang="fr-FR" smtClean="0">
              <a:cs typeface="Arial" pitchFamily="18"/>
            </a:rPr>
            <a:t>La recherche d’une meilleure adéquation de la gestion des ressources humaines aux objectifs et à l’activité;</a:t>
          </a:r>
          <a:endParaRPr lang="fr-FR" dirty="0">
            <a:cs typeface="Arial" pitchFamily="18"/>
          </a:endParaRPr>
        </a:p>
      </dgm:t>
    </dgm:pt>
    <dgm:pt modelId="{D53B371B-037C-4138-BE04-A7F53AC215D8}" type="parTrans" cxnId="{960B4BD2-3123-4909-A3C7-C594CF6ADF0E}">
      <dgm:prSet/>
      <dgm:spPr/>
      <dgm:t>
        <a:bodyPr/>
        <a:lstStyle/>
        <a:p>
          <a:endParaRPr lang="fr-FR"/>
        </a:p>
      </dgm:t>
    </dgm:pt>
    <dgm:pt modelId="{BE85BE7E-B0C2-4560-B35B-8C7F2C4A97CC}" type="sibTrans" cxnId="{960B4BD2-3123-4909-A3C7-C594CF6ADF0E}">
      <dgm:prSet/>
      <dgm:spPr/>
      <dgm:t>
        <a:bodyPr/>
        <a:lstStyle/>
        <a:p>
          <a:endParaRPr lang="fr-FR"/>
        </a:p>
      </dgm:t>
    </dgm:pt>
    <dgm:pt modelId="{F737C3D5-45F3-4D39-ABDA-0CC3E93AD5DD}">
      <dgm:prSet/>
      <dgm:spPr/>
      <dgm:t>
        <a:bodyPr/>
        <a:lstStyle/>
        <a:p>
          <a:r>
            <a:rPr lang="fr-FR" smtClean="0">
              <a:cs typeface="Arial" pitchFamily="18"/>
            </a:rPr>
            <a:t>L’accompagnement des démarches générales d’amélioration de l’action publique ;</a:t>
          </a:r>
          <a:endParaRPr lang="fr-FR" dirty="0">
            <a:cs typeface="Arial" pitchFamily="18"/>
          </a:endParaRPr>
        </a:p>
      </dgm:t>
    </dgm:pt>
    <dgm:pt modelId="{937DE759-6334-45CD-AAAC-D38D66E1B999}" type="parTrans" cxnId="{EBB0553B-B972-4CA3-91C0-6D73454F5DAD}">
      <dgm:prSet/>
      <dgm:spPr/>
      <dgm:t>
        <a:bodyPr/>
        <a:lstStyle/>
        <a:p>
          <a:endParaRPr lang="fr-FR"/>
        </a:p>
      </dgm:t>
    </dgm:pt>
    <dgm:pt modelId="{156884F0-4B16-41A3-A0BF-6A5E0CA21AAD}" type="sibTrans" cxnId="{EBB0553B-B972-4CA3-91C0-6D73454F5DAD}">
      <dgm:prSet/>
      <dgm:spPr/>
      <dgm:t>
        <a:bodyPr/>
        <a:lstStyle/>
        <a:p>
          <a:endParaRPr lang="fr-FR"/>
        </a:p>
      </dgm:t>
    </dgm:pt>
    <dgm:pt modelId="{6E3F7633-35C4-4929-8447-14BBD9E6586C}">
      <dgm:prSet/>
      <dgm:spPr/>
      <dgm:t>
        <a:bodyPr/>
        <a:lstStyle/>
        <a:p>
          <a:r>
            <a:rPr lang="fr-FR" smtClean="0">
              <a:cs typeface="Arial" pitchFamily="18"/>
            </a:rPr>
            <a:t>L’intérêt de fournir des éléments pour la communication de la collectivité</a:t>
          </a:r>
          <a:endParaRPr lang="fr-FR" dirty="0">
            <a:cs typeface="Arial" pitchFamily="18"/>
          </a:endParaRPr>
        </a:p>
      </dgm:t>
    </dgm:pt>
    <dgm:pt modelId="{7E6951A2-4D0B-462D-B6EA-9260D2F50E80}" type="parTrans" cxnId="{A730597B-9DEB-419B-9043-ECA1FDEE1C35}">
      <dgm:prSet/>
      <dgm:spPr/>
      <dgm:t>
        <a:bodyPr/>
        <a:lstStyle/>
        <a:p>
          <a:endParaRPr lang="fr-FR"/>
        </a:p>
      </dgm:t>
    </dgm:pt>
    <dgm:pt modelId="{8541E638-EAE7-4D0B-B6DE-9061A431F128}" type="sibTrans" cxnId="{A730597B-9DEB-419B-9043-ECA1FDEE1C35}">
      <dgm:prSet/>
      <dgm:spPr/>
      <dgm:t>
        <a:bodyPr/>
        <a:lstStyle/>
        <a:p>
          <a:endParaRPr lang="fr-FR"/>
        </a:p>
      </dgm:t>
    </dgm:pt>
    <dgm:pt modelId="{C163BDAE-2CE8-45AC-B4EC-C7CA9E11F5FE}" type="pres">
      <dgm:prSet presAssocID="{CB7C2C99-4E68-4480-B455-380B1C7D671A}" presName="Name0" presStyleCnt="0">
        <dgm:presLayoutVars>
          <dgm:dir/>
          <dgm:resizeHandles val="exact"/>
        </dgm:presLayoutVars>
      </dgm:prSet>
      <dgm:spPr/>
      <dgm:t>
        <a:bodyPr/>
        <a:lstStyle/>
        <a:p>
          <a:endParaRPr lang="fr-FR"/>
        </a:p>
      </dgm:t>
    </dgm:pt>
    <dgm:pt modelId="{A285580E-22C8-4E6E-A02F-5A952A0FE944}" type="pres">
      <dgm:prSet presAssocID="{7072CAF7-333F-40AD-BCE6-AB0D441C01C0}" presName="composite" presStyleCnt="0"/>
      <dgm:spPr/>
    </dgm:pt>
    <dgm:pt modelId="{99300284-7E14-4893-ADBF-BF8F23F52A33}" type="pres">
      <dgm:prSet presAssocID="{7072CAF7-333F-40AD-BCE6-AB0D441C01C0}" presName="rect1" presStyleLbl="trAlignAcc1" presStyleIdx="0" presStyleCnt="6">
        <dgm:presLayoutVars>
          <dgm:bulletEnabled val="1"/>
        </dgm:presLayoutVars>
      </dgm:prSet>
      <dgm:spPr/>
      <dgm:t>
        <a:bodyPr/>
        <a:lstStyle/>
        <a:p>
          <a:endParaRPr lang="fr-FR"/>
        </a:p>
      </dgm:t>
    </dgm:pt>
    <dgm:pt modelId="{93513F10-7CAC-4B1B-912F-7152CC5437D9}" type="pres">
      <dgm:prSet presAssocID="{7072CAF7-333F-40AD-BCE6-AB0D441C01C0}"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D04969DA-2F48-4EA7-82C5-7068C77380A6}" type="pres">
      <dgm:prSet presAssocID="{2554AB93-7E28-4D12-A7BD-6A47467FC308}" presName="sibTrans" presStyleCnt="0"/>
      <dgm:spPr/>
    </dgm:pt>
    <dgm:pt modelId="{031B6672-42C3-4897-B510-C90970D9C663}" type="pres">
      <dgm:prSet presAssocID="{54774F96-19C7-47E2-8BBB-704326FC2457}" presName="composite" presStyleCnt="0"/>
      <dgm:spPr/>
    </dgm:pt>
    <dgm:pt modelId="{9FD16661-78AA-42E3-B579-CEA45CAAE606}" type="pres">
      <dgm:prSet presAssocID="{54774F96-19C7-47E2-8BBB-704326FC2457}" presName="rect1" presStyleLbl="trAlignAcc1" presStyleIdx="1" presStyleCnt="6">
        <dgm:presLayoutVars>
          <dgm:bulletEnabled val="1"/>
        </dgm:presLayoutVars>
      </dgm:prSet>
      <dgm:spPr/>
      <dgm:t>
        <a:bodyPr/>
        <a:lstStyle/>
        <a:p>
          <a:endParaRPr lang="fr-FR"/>
        </a:p>
      </dgm:t>
    </dgm:pt>
    <dgm:pt modelId="{B73D8BB9-F4A0-4F54-A779-6C1EE5B8FFF8}" type="pres">
      <dgm:prSet presAssocID="{54774F96-19C7-47E2-8BBB-704326FC2457}" presName="rect2" presStyleLbl="fgImgPlace1" presStyleIdx="1" presStyleCnt="6"/>
      <dgm:spPr>
        <a:blipFill rotWithShape="1">
          <a:blip xmlns:r="http://schemas.openxmlformats.org/officeDocument/2006/relationships" r:embed="rId2"/>
          <a:stretch>
            <a:fillRect/>
          </a:stretch>
        </a:blipFill>
      </dgm:spPr>
      <dgm:t>
        <a:bodyPr/>
        <a:lstStyle/>
        <a:p>
          <a:endParaRPr lang="fr-FR"/>
        </a:p>
      </dgm:t>
    </dgm:pt>
    <dgm:pt modelId="{552AD7EA-BB79-4B01-94B3-553ED0BABB1A}" type="pres">
      <dgm:prSet presAssocID="{A95CFF36-C9CA-4697-95BD-363609C18174}" presName="sibTrans" presStyleCnt="0"/>
      <dgm:spPr/>
    </dgm:pt>
    <dgm:pt modelId="{9B706C2C-8B6A-47E4-BFB1-AB0B89508BDA}" type="pres">
      <dgm:prSet presAssocID="{07ADD542-FE21-4721-8BEC-452237926F78}" presName="composite" presStyleCnt="0"/>
      <dgm:spPr/>
    </dgm:pt>
    <dgm:pt modelId="{38E7D352-AF01-40BA-B367-CC8456B2952A}" type="pres">
      <dgm:prSet presAssocID="{07ADD542-FE21-4721-8BEC-452237926F78}" presName="rect1" presStyleLbl="trAlignAcc1" presStyleIdx="2" presStyleCnt="6">
        <dgm:presLayoutVars>
          <dgm:bulletEnabled val="1"/>
        </dgm:presLayoutVars>
      </dgm:prSet>
      <dgm:spPr/>
      <dgm:t>
        <a:bodyPr/>
        <a:lstStyle/>
        <a:p>
          <a:endParaRPr lang="fr-FR"/>
        </a:p>
      </dgm:t>
    </dgm:pt>
    <dgm:pt modelId="{14D4D3B7-2EE1-4F8F-8535-9D9A7F5DE389}" type="pres">
      <dgm:prSet presAssocID="{07ADD542-FE21-4721-8BEC-452237926F78}"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51A110E1-EC69-4F86-899C-F9869A54FF94}" type="pres">
      <dgm:prSet presAssocID="{783854CC-A631-4366-9EED-2A8AC70B907E}" presName="sibTrans" presStyleCnt="0"/>
      <dgm:spPr/>
    </dgm:pt>
    <dgm:pt modelId="{BC0C2E95-9B5E-42D3-9394-F0683687ECF9}" type="pres">
      <dgm:prSet presAssocID="{03A7EE5E-BD03-482D-A12A-DD72871B7708}" presName="composite" presStyleCnt="0"/>
      <dgm:spPr/>
    </dgm:pt>
    <dgm:pt modelId="{45BD324E-9CD1-4F07-AEF3-17D023D92DA3}" type="pres">
      <dgm:prSet presAssocID="{03A7EE5E-BD03-482D-A12A-DD72871B7708}" presName="rect1" presStyleLbl="trAlignAcc1" presStyleIdx="3" presStyleCnt="6">
        <dgm:presLayoutVars>
          <dgm:bulletEnabled val="1"/>
        </dgm:presLayoutVars>
      </dgm:prSet>
      <dgm:spPr/>
      <dgm:t>
        <a:bodyPr/>
        <a:lstStyle/>
        <a:p>
          <a:endParaRPr lang="fr-FR"/>
        </a:p>
      </dgm:t>
    </dgm:pt>
    <dgm:pt modelId="{D96794F9-0C21-4F4E-883A-631EC6FA2F13}" type="pres">
      <dgm:prSet presAssocID="{03A7EE5E-BD03-482D-A12A-DD72871B7708}" presName="rect2" presStyleLbl="fgImgPlace1" presStyleIdx="3" presStyleCnt="6" custScaleX="83619" custScaleY="87512"/>
      <dgm:spPr>
        <a:blipFill rotWithShape="1">
          <a:blip xmlns:r="http://schemas.openxmlformats.org/officeDocument/2006/relationships" r:embed="rId4"/>
          <a:stretch>
            <a:fillRect/>
          </a:stretch>
        </a:blipFill>
      </dgm:spPr>
      <dgm:t>
        <a:bodyPr/>
        <a:lstStyle/>
        <a:p>
          <a:endParaRPr lang="fr-FR"/>
        </a:p>
      </dgm:t>
    </dgm:pt>
    <dgm:pt modelId="{1AEA2736-919C-446E-B1C6-151692AF85C7}" type="pres">
      <dgm:prSet presAssocID="{BE85BE7E-B0C2-4560-B35B-8C7F2C4A97CC}" presName="sibTrans" presStyleCnt="0"/>
      <dgm:spPr/>
    </dgm:pt>
    <dgm:pt modelId="{F6CAC524-CA2A-465F-8C77-60604CA5C0C1}" type="pres">
      <dgm:prSet presAssocID="{F737C3D5-45F3-4D39-ABDA-0CC3E93AD5DD}" presName="composite" presStyleCnt="0"/>
      <dgm:spPr/>
    </dgm:pt>
    <dgm:pt modelId="{38B8548A-C83E-4B1C-BA47-F22ED91B8A34}" type="pres">
      <dgm:prSet presAssocID="{F737C3D5-45F3-4D39-ABDA-0CC3E93AD5DD}" presName="rect1" presStyleLbl="trAlignAcc1" presStyleIdx="4" presStyleCnt="6">
        <dgm:presLayoutVars>
          <dgm:bulletEnabled val="1"/>
        </dgm:presLayoutVars>
      </dgm:prSet>
      <dgm:spPr/>
      <dgm:t>
        <a:bodyPr/>
        <a:lstStyle/>
        <a:p>
          <a:endParaRPr lang="fr-FR"/>
        </a:p>
      </dgm:t>
    </dgm:pt>
    <dgm:pt modelId="{E61C6EF9-22DB-472A-80BB-A7F64ABC17F6}" type="pres">
      <dgm:prSet presAssocID="{F737C3D5-45F3-4D39-ABDA-0CC3E93AD5DD}" presName="rect2" presStyleLbl="fgImgPlace1" presStyleIdx="4" presStyleCnt="6"/>
      <dgm:spPr>
        <a:blipFill rotWithShape="1">
          <a:blip xmlns:r="http://schemas.openxmlformats.org/officeDocument/2006/relationships" r:embed="rId5"/>
          <a:stretch>
            <a:fillRect/>
          </a:stretch>
        </a:blipFill>
      </dgm:spPr>
      <dgm:t>
        <a:bodyPr/>
        <a:lstStyle/>
        <a:p>
          <a:endParaRPr lang="fr-FR"/>
        </a:p>
      </dgm:t>
    </dgm:pt>
    <dgm:pt modelId="{0F5DB3CE-5E6C-4E7F-AA36-7181B70E74C2}" type="pres">
      <dgm:prSet presAssocID="{156884F0-4B16-41A3-A0BF-6A5E0CA21AAD}" presName="sibTrans" presStyleCnt="0"/>
      <dgm:spPr/>
    </dgm:pt>
    <dgm:pt modelId="{18959F3B-5C1D-42F4-B8CD-AD1642BB713E}" type="pres">
      <dgm:prSet presAssocID="{6E3F7633-35C4-4929-8447-14BBD9E6586C}" presName="composite" presStyleCnt="0"/>
      <dgm:spPr/>
    </dgm:pt>
    <dgm:pt modelId="{57049980-A344-4A80-997D-3AB05705B56C}" type="pres">
      <dgm:prSet presAssocID="{6E3F7633-35C4-4929-8447-14BBD9E6586C}" presName="rect1" presStyleLbl="trAlignAcc1" presStyleIdx="5" presStyleCnt="6">
        <dgm:presLayoutVars>
          <dgm:bulletEnabled val="1"/>
        </dgm:presLayoutVars>
      </dgm:prSet>
      <dgm:spPr/>
      <dgm:t>
        <a:bodyPr/>
        <a:lstStyle/>
        <a:p>
          <a:endParaRPr lang="fr-FR"/>
        </a:p>
      </dgm:t>
    </dgm:pt>
    <dgm:pt modelId="{944AF282-B37B-4BAA-8B71-3CFB4F485085}" type="pres">
      <dgm:prSet presAssocID="{6E3F7633-35C4-4929-8447-14BBD9E6586C}" presName="rect2" presStyleLbl="fgImgPlace1" presStyleIdx="5" presStyleCnt="6"/>
      <dgm:spPr>
        <a:blipFill rotWithShape="1">
          <a:blip xmlns:r="http://schemas.openxmlformats.org/officeDocument/2006/relationships" r:embed="rId6"/>
          <a:stretch>
            <a:fillRect/>
          </a:stretch>
        </a:blipFill>
      </dgm:spPr>
      <dgm:t>
        <a:bodyPr/>
        <a:lstStyle/>
        <a:p>
          <a:endParaRPr lang="fr-FR"/>
        </a:p>
      </dgm:t>
    </dgm:pt>
  </dgm:ptLst>
  <dgm:cxnLst>
    <dgm:cxn modelId="{EBB0553B-B972-4CA3-91C0-6D73454F5DAD}" srcId="{CB7C2C99-4E68-4480-B455-380B1C7D671A}" destId="{F737C3D5-45F3-4D39-ABDA-0CC3E93AD5DD}" srcOrd="4" destOrd="0" parTransId="{937DE759-6334-45CD-AAAC-D38D66E1B999}" sibTransId="{156884F0-4B16-41A3-A0BF-6A5E0CA21AAD}"/>
    <dgm:cxn modelId="{A730597B-9DEB-419B-9043-ECA1FDEE1C35}" srcId="{CB7C2C99-4E68-4480-B455-380B1C7D671A}" destId="{6E3F7633-35C4-4929-8447-14BBD9E6586C}" srcOrd="5" destOrd="0" parTransId="{7E6951A2-4D0B-462D-B6EA-9260D2F50E80}" sibTransId="{8541E638-EAE7-4D0B-B6DE-9061A431F128}"/>
    <dgm:cxn modelId="{509B5C54-6461-421A-B5A8-74B56C67B219}" srcId="{CB7C2C99-4E68-4480-B455-380B1C7D671A}" destId="{54774F96-19C7-47E2-8BBB-704326FC2457}" srcOrd="1" destOrd="0" parTransId="{49C5E327-4D32-4DAF-A8E9-BD1A61395091}" sibTransId="{A95CFF36-C9CA-4697-95BD-363609C18174}"/>
    <dgm:cxn modelId="{982CAD14-5C2A-458E-86C5-98C8164800DE}" type="presOf" srcId="{CB7C2C99-4E68-4480-B455-380B1C7D671A}" destId="{C163BDAE-2CE8-45AC-B4EC-C7CA9E11F5FE}" srcOrd="0" destOrd="0" presId="urn:microsoft.com/office/officeart/2008/layout/PictureStrips"/>
    <dgm:cxn modelId="{C1848228-E9D8-4C71-BBD6-179E96781A41}" type="presOf" srcId="{6E3F7633-35C4-4929-8447-14BBD9E6586C}" destId="{57049980-A344-4A80-997D-3AB05705B56C}" srcOrd="0" destOrd="0" presId="urn:microsoft.com/office/officeart/2008/layout/PictureStrips"/>
    <dgm:cxn modelId="{960B4BD2-3123-4909-A3C7-C594CF6ADF0E}" srcId="{CB7C2C99-4E68-4480-B455-380B1C7D671A}" destId="{03A7EE5E-BD03-482D-A12A-DD72871B7708}" srcOrd="3" destOrd="0" parTransId="{D53B371B-037C-4138-BE04-A7F53AC215D8}" sibTransId="{BE85BE7E-B0C2-4560-B35B-8C7F2C4A97CC}"/>
    <dgm:cxn modelId="{99AB272A-64A6-46D9-96DB-C7C25EF34DD0}" srcId="{CB7C2C99-4E68-4480-B455-380B1C7D671A}" destId="{07ADD542-FE21-4721-8BEC-452237926F78}" srcOrd="2" destOrd="0" parTransId="{E85C4ABD-2A12-4B9B-B7C7-E989CA34D737}" sibTransId="{783854CC-A631-4366-9EED-2A8AC70B907E}"/>
    <dgm:cxn modelId="{59331DCD-3642-461B-9951-87599EA03FF9}" type="presOf" srcId="{54774F96-19C7-47E2-8BBB-704326FC2457}" destId="{9FD16661-78AA-42E3-B579-CEA45CAAE606}" srcOrd="0" destOrd="0" presId="urn:microsoft.com/office/officeart/2008/layout/PictureStrips"/>
    <dgm:cxn modelId="{B53BBD9C-532A-415A-8D40-2DC4699977E7}" type="presOf" srcId="{7072CAF7-333F-40AD-BCE6-AB0D441C01C0}" destId="{99300284-7E14-4893-ADBF-BF8F23F52A33}" srcOrd="0" destOrd="0" presId="urn:microsoft.com/office/officeart/2008/layout/PictureStrips"/>
    <dgm:cxn modelId="{E2727472-56CE-4F94-A4CE-7094FACDCF85}" type="presOf" srcId="{07ADD542-FE21-4721-8BEC-452237926F78}" destId="{38E7D352-AF01-40BA-B367-CC8456B2952A}" srcOrd="0" destOrd="0" presId="urn:microsoft.com/office/officeart/2008/layout/PictureStrips"/>
    <dgm:cxn modelId="{47EAA783-7628-47EC-8FA0-E4AD01AA97D4}" type="presOf" srcId="{03A7EE5E-BD03-482D-A12A-DD72871B7708}" destId="{45BD324E-9CD1-4F07-AEF3-17D023D92DA3}" srcOrd="0" destOrd="0" presId="urn:microsoft.com/office/officeart/2008/layout/PictureStrips"/>
    <dgm:cxn modelId="{FC82F6B4-087D-4464-9338-6D905E58A1D5}" type="presOf" srcId="{F737C3D5-45F3-4D39-ABDA-0CC3E93AD5DD}" destId="{38B8548A-C83E-4B1C-BA47-F22ED91B8A34}" srcOrd="0" destOrd="0" presId="urn:microsoft.com/office/officeart/2008/layout/PictureStrips"/>
    <dgm:cxn modelId="{E49CB6E6-FD1D-44E7-A430-290AF1D08C4D}" srcId="{CB7C2C99-4E68-4480-B455-380B1C7D671A}" destId="{7072CAF7-333F-40AD-BCE6-AB0D441C01C0}" srcOrd="0" destOrd="0" parTransId="{61791EAA-D7D5-4875-9CBA-09C7CA173A03}" sibTransId="{2554AB93-7E28-4D12-A7BD-6A47467FC308}"/>
    <dgm:cxn modelId="{C61BC88B-2B8B-4BA4-9DF7-09131F1FB67A}" type="presParOf" srcId="{C163BDAE-2CE8-45AC-B4EC-C7CA9E11F5FE}" destId="{A285580E-22C8-4E6E-A02F-5A952A0FE944}" srcOrd="0" destOrd="0" presId="urn:microsoft.com/office/officeart/2008/layout/PictureStrips"/>
    <dgm:cxn modelId="{D7C5FC03-39FD-4026-B05A-A065FAC32A12}" type="presParOf" srcId="{A285580E-22C8-4E6E-A02F-5A952A0FE944}" destId="{99300284-7E14-4893-ADBF-BF8F23F52A33}" srcOrd="0" destOrd="0" presId="urn:microsoft.com/office/officeart/2008/layout/PictureStrips"/>
    <dgm:cxn modelId="{6C697FD5-95F7-4CFF-8120-687A74BF963E}" type="presParOf" srcId="{A285580E-22C8-4E6E-A02F-5A952A0FE944}" destId="{93513F10-7CAC-4B1B-912F-7152CC5437D9}" srcOrd="1" destOrd="0" presId="urn:microsoft.com/office/officeart/2008/layout/PictureStrips"/>
    <dgm:cxn modelId="{88D7849F-F74E-42C7-A78A-82236C86CF4A}" type="presParOf" srcId="{C163BDAE-2CE8-45AC-B4EC-C7CA9E11F5FE}" destId="{D04969DA-2F48-4EA7-82C5-7068C77380A6}" srcOrd="1" destOrd="0" presId="urn:microsoft.com/office/officeart/2008/layout/PictureStrips"/>
    <dgm:cxn modelId="{25A1D314-F14D-486E-B272-2BC36A40D825}" type="presParOf" srcId="{C163BDAE-2CE8-45AC-B4EC-C7CA9E11F5FE}" destId="{031B6672-42C3-4897-B510-C90970D9C663}" srcOrd="2" destOrd="0" presId="urn:microsoft.com/office/officeart/2008/layout/PictureStrips"/>
    <dgm:cxn modelId="{A1E3314D-C150-4578-B611-11B1D2136D6C}" type="presParOf" srcId="{031B6672-42C3-4897-B510-C90970D9C663}" destId="{9FD16661-78AA-42E3-B579-CEA45CAAE606}" srcOrd="0" destOrd="0" presId="urn:microsoft.com/office/officeart/2008/layout/PictureStrips"/>
    <dgm:cxn modelId="{CD1D30B8-CE02-45C5-9E7C-E792B9161A21}" type="presParOf" srcId="{031B6672-42C3-4897-B510-C90970D9C663}" destId="{B73D8BB9-F4A0-4F54-A779-6C1EE5B8FFF8}" srcOrd="1" destOrd="0" presId="urn:microsoft.com/office/officeart/2008/layout/PictureStrips"/>
    <dgm:cxn modelId="{4F32A24F-49B1-4B59-93E8-E9A5C29A9CBE}" type="presParOf" srcId="{C163BDAE-2CE8-45AC-B4EC-C7CA9E11F5FE}" destId="{552AD7EA-BB79-4B01-94B3-553ED0BABB1A}" srcOrd="3" destOrd="0" presId="urn:microsoft.com/office/officeart/2008/layout/PictureStrips"/>
    <dgm:cxn modelId="{168CB0EA-8D36-4034-A6C8-57C813002440}" type="presParOf" srcId="{C163BDAE-2CE8-45AC-B4EC-C7CA9E11F5FE}" destId="{9B706C2C-8B6A-47E4-BFB1-AB0B89508BDA}" srcOrd="4" destOrd="0" presId="urn:microsoft.com/office/officeart/2008/layout/PictureStrips"/>
    <dgm:cxn modelId="{760D462A-99C4-4173-86A2-ADAE4B9A4939}" type="presParOf" srcId="{9B706C2C-8B6A-47E4-BFB1-AB0B89508BDA}" destId="{38E7D352-AF01-40BA-B367-CC8456B2952A}" srcOrd="0" destOrd="0" presId="urn:microsoft.com/office/officeart/2008/layout/PictureStrips"/>
    <dgm:cxn modelId="{FFABD6AE-0B43-47C1-A4C7-4BBEDD99B4E4}" type="presParOf" srcId="{9B706C2C-8B6A-47E4-BFB1-AB0B89508BDA}" destId="{14D4D3B7-2EE1-4F8F-8535-9D9A7F5DE389}" srcOrd="1" destOrd="0" presId="urn:microsoft.com/office/officeart/2008/layout/PictureStrips"/>
    <dgm:cxn modelId="{2AA065D8-EC45-410B-8260-184AFB3F1832}" type="presParOf" srcId="{C163BDAE-2CE8-45AC-B4EC-C7CA9E11F5FE}" destId="{51A110E1-EC69-4F86-899C-F9869A54FF94}" srcOrd="5" destOrd="0" presId="urn:microsoft.com/office/officeart/2008/layout/PictureStrips"/>
    <dgm:cxn modelId="{6095929C-D6E4-4EAC-A642-45F5AB98D70C}" type="presParOf" srcId="{C163BDAE-2CE8-45AC-B4EC-C7CA9E11F5FE}" destId="{BC0C2E95-9B5E-42D3-9394-F0683687ECF9}" srcOrd="6" destOrd="0" presId="urn:microsoft.com/office/officeart/2008/layout/PictureStrips"/>
    <dgm:cxn modelId="{BA890EBD-3170-4C05-976E-3741AC3C5E63}" type="presParOf" srcId="{BC0C2E95-9B5E-42D3-9394-F0683687ECF9}" destId="{45BD324E-9CD1-4F07-AEF3-17D023D92DA3}" srcOrd="0" destOrd="0" presId="urn:microsoft.com/office/officeart/2008/layout/PictureStrips"/>
    <dgm:cxn modelId="{CB033B0C-B3BF-4343-8412-18E27C26ED47}" type="presParOf" srcId="{BC0C2E95-9B5E-42D3-9394-F0683687ECF9}" destId="{D96794F9-0C21-4F4E-883A-631EC6FA2F13}" srcOrd="1" destOrd="0" presId="urn:microsoft.com/office/officeart/2008/layout/PictureStrips"/>
    <dgm:cxn modelId="{6D41975C-2D4E-474B-9883-54C87AADEF64}" type="presParOf" srcId="{C163BDAE-2CE8-45AC-B4EC-C7CA9E11F5FE}" destId="{1AEA2736-919C-446E-B1C6-151692AF85C7}" srcOrd="7" destOrd="0" presId="urn:microsoft.com/office/officeart/2008/layout/PictureStrips"/>
    <dgm:cxn modelId="{CCCEE99B-A732-418C-95D5-37B9A1368107}" type="presParOf" srcId="{C163BDAE-2CE8-45AC-B4EC-C7CA9E11F5FE}" destId="{F6CAC524-CA2A-465F-8C77-60604CA5C0C1}" srcOrd="8" destOrd="0" presId="urn:microsoft.com/office/officeart/2008/layout/PictureStrips"/>
    <dgm:cxn modelId="{278904A0-26AD-4E57-9E28-90A1C1D31F44}" type="presParOf" srcId="{F6CAC524-CA2A-465F-8C77-60604CA5C0C1}" destId="{38B8548A-C83E-4B1C-BA47-F22ED91B8A34}" srcOrd="0" destOrd="0" presId="urn:microsoft.com/office/officeart/2008/layout/PictureStrips"/>
    <dgm:cxn modelId="{57B45692-6AB7-49D6-8340-77DDEBE36183}" type="presParOf" srcId="{F6CAC524-CA2A-465F-8C77-60604CA5C0C1}" destId="{E61C6EF9-22DB-472A-80BB-A7F64ABC17F6}" srcOrd="1" destOrd="0" presId="urn:microsoft.com/office/officeart/2008/layout/PictureStrips"/>
    <dgm:cxn modelId="{A6EE416D-2BAD-499B-B815-D3EB7EB52173}" type="presParOf" srcId="{C163BDAE-2CE8-45AC-B4EC-C7CA9E11F5FE}" destId="{0F5DB3CE-5E6C-4E7F-AA36-7181B70E74C2}" srcOrd="9" destOrd="0" presId="urn:microsoft.com/office/officeart/2008/layout/PictureStrips"/>
    <dgm:cxn modelId="{E4E2CD08-96FF-4DFA-B808-E53C6F41D3B7}" type="presParOf" srcId="{C163BDAE-2CE8-45AC-B4EC-C7CA9E11F5FE}" destId="{18959F3B-5C1D-42F4-B8CD-AD1642BB713E}" srcOrd="10" destOrd="0" presId="urn:microsoft.com/office/officeart/2008/layout/PictureStrips"/>
    <dgm:cxn modelId="{6E6CF067-3DE8-4D78-B260-BD2FAE0D1EC3}" type="presParOf" srcId="{18959F3B-5C1D-42F4-B8CD-AD1642BB713E}" destId="{57049980-A344-4A80-997D-3AB05705B56C}" srcOrd="0" destOrd="0" presId="urn:microsoft.com/office/officeart/2008/layout/PictureStrips"/>
    <dgm:cxn modelId="{A09B8474-E039-438F-A76B-9324A173B0D5}" type="presParOf" srcId="{18959F3B-5C1D-42F4-B8CD-AD1642BB713E}" destId="{944AF282-B37B-4BAA-8B71-3CFB4F48508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4FB685-C697-4BF6-B63D-A98332E125B7}"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fr-FR"/>
        </a:p>
      </dgm:t>
    </dgm:pt>
    <dgm:pt modelId="{C989CC4D-BAB4-4110-BE5B-1C5A83012B58}">
      <dgm:prSet phldrT="[Texte]"/>
      <dgm:spPr/>
      <dgm:t>
        <a:bodyPr/>
        <a:lstStyle/>
        <a:p>
          <a:r>
            <a:rPr lang="fr-FR" smtClean="0">
              <a:latin typeface="TwCenMT" pitchFamily="18"/>
            </a:rPr>
            <a:t>Associer l’ensemble des agents</a:t>
          </a:r>
          <a:endParaRPr lang="fr-FR"/>
        </a:p>
      </dgm:t>
    </dgm:pt>
    <dgm:pt modelId="{5323CBFE-B11C-4978-A888-B30D9259750A}" type="parTrans" cxnId="{6EE2D735-B143-46C6-8D32-21C821F6EE3A}">
      <dgm:prSet/>
      <dgm:spPr/>
      <dgm:t>
        <a:bodyPr/>
        <a:lstStyle/>
        <a:p>
          <a:endParaRPr lang="fr-FR"/>
        </a:p>
      </dgm:t>
    </dgm:pt>
    <dgm:pt modelId="{DEC8BFF2-EDC5-49F6-9796-5DC29AC8103A}" type="sibTrans" cxnId="{6EE2D735-B143-46C6-8D32-21C821F6EE3A}">
      <dgm:prSet/>
      <dgm:spPr/>
      <dgm:t>
        <a:bodyPr/>
        <a:lstStyle/>
        <a:p>
          <a:endParaRPr lang="fr-FR"/>
        </a:p>
      </dgm:t>
    </dgm:pt>
    <dgm:pt modelId="{FF686CF2-D15A-4818-BC74-3886A657BA0C}">
      <dgm:prSet/>
      <dgm:spPr/>
      <dgm:t>
        <a:bodyPr/>
        <a:lstStyle/>
        <a:p>
          <a:r>
            <a:rPr lang="fr-FR" smtClean="0">
              <a:latin typeface="TwCenMT" pitchFamily="18"/>
            </a:rPr>
            <a:t>S’appuyer sur l’existant</a:t>
          </a:r>
          <a:endParaRPr lang="fr-FR" dirty="0">
            <a:latin typeface="TwCenMT" pitchFamily="18"/>
          </a:endParaRPr>
        </a:p>
      </dgm:t>
    </dgm:pt>
    <dgm:pt modelId="{35B2DDF9-6BD7-448B-BDA0-8BC2CD05952E}" type="parTrans" cxnId="{17DFE881-258C-4E3F-A624-2808A89B196C}">
      <dgm:prSet/>
      <dgm:spPr/>
      <dgm:t>
        <a:bodyPr/>
        <a:lstStyle/>
        <a:p>
          <a:endParaRPr lang="fr-FR"/>
        </a:p>
      </dgm:t>
    </dgm:pt>
    <dgm:pt modelId="{ED91965F-1CD8-4222-AC30-0F1ACFE165BA}" type="sibTrans" cxnId="{17DFE881-258C-4E3F-A624-2808A89B196C}">
      <dgm:prSet/>
      <dgm:spPr/>
      <dgm:t>
        <a:bodyPr/>
        <a:lstStyle/>
        <a:p>
          <a:endParaRPr lang="fr-FR"/>
        </a:p>
      </dgm:t>
    </dgm:pt>
    <dgm:pt modelId="{A7979824-A812-4558-B215-8D81CBAF806C}">
      <dgm:prSet/>
      <dgm:spPr/>
      <dgm:t>
        <a:bodyPr/>
        <a:lstStyle/>
        <a:p>
          <a:r>
            <a:rPr lang="fr-FR" smtClean="0">
              <a:latin typeface="TwCenMT" pitchFamily="18"/>
            </a:rPr>
            <a:t>Intégrer les technologies de l’information</a:t>
          </a:r>
          <a:endParaRPr lang="fr-FR" dirty="0">
            <a:latin typeface="TwCenMT" pitchFamily="18"/>
          </a:endParaRPr>
        </a:p>
      </dgm:t>
    </dgm:pt>
    <dgm:pt modelId="{5219D126-4073-459A-BBAB-5AB99D813A1A}" type="parTrans" cxnId="{FB33CAC7-FEF0-4F79-9863-1A4F2F3CB63B}">
      <dgm:prSet/>
      <dgm:spPr/>
      <dgm:t>
        <a:bodyPr/>
        <a:lstStyle/>
        <a:p>
          <a:endParaRPr lang="fr-FR"/>
        </a:p>
      </dgm:t>
    </dgm:pt>
    <dgm:pt modelId="{E6EE3AA1-B929-4AAF-A575-004B7E785A4E}" type="sibTrans" cxnId="{FB33CAC7-FEF0-4F79-9863-1A4F2F3CB63B}">
      <dgm:prSet/>
      <dgm:spPr/>
      <dgm:t>
        <a:bodyPr/>
        <a:lstStyle/>
        <a:p>
          <a:endParaRPr lang="fr-FR"/>
        </a:p>
      </dgm:t>
    </dgm:pt>
    <dgm:pt modelId="{66799E9C-3BD0-46DD-BC03-30B26AA8477A}">
      <dgm:prSet/>
      <dgm:spPr/>
      <dgm:t>
        <a:bodyPr/>
        <a:lstStyle/>
        <a:p>
          <a:r>
            <a:rPr lang="fr-FR" smtClean="0">
              <a:latin typeface="TwCenMT" pitchFamily="18"/>
            </a:rPr>
            <a:t>Diversifier les approches</a:t>
          </a:r>
          <a:endParaRPr lang="fr-FR" dirty="0">
            <a:latin typeface="TwCenMT" pitchFamily="18"/>
          </a:endParaRPr>
        </a:p>
      </dgm:t>
    </dgm:pt>
    <dgm:pt modelId="{6B02E20F-8BB4-4100-962C-1B9703A87A90}" type="parTrans" cxnId="{63BE7B20-1CC2-4094-8EEC-698ED57C91C2}">
      <dgm:prSet/>
      <dgm:spPr/>
      <dgm:t>
        <a:bodyPr/>
        <a:lstStyle/>
        <a:p>
          <a:endParaRPr lang="fr-FR"/>
        </a:p>
      </dgm:t>
    </dgm:pt>
    <dgm:pt modelId="{5C0EBE94-F418-4393-A6BF-B06C65CC1839}" type="sibTrans" cxnId="{63BE7B20-1CC2-4094-8EEC-698ED57C91C2}">
      <dgm:prSet/>
      <dgm:spPr/>
      <dgm:t>
        <a:bodyPr/>
        <a:lstStyle/>
        <a:p>
          <a:endParaRPr lang="fr-FR"/>
        </a:p>
      </dgm:t>
    </dgm:pt>
    <dgm:pt modelId="{C9DEC45F-496E-417A-B385-0EBCBA5FCCE3}">
      <dgm:prSet/>
      <dgm:spPr/>
      <dgm:t>
        <a:bodyPr/>
        <a:lstStyle/>
        <a:p>
          <a:r>
            <a:rPr lang="fr-FR" smtClean="0">
              <a:latin typeface="TwCenMT" pitchFamily="18"/>
            </a:rPr>
            <a:t>Ne jamais oublier la communication</a:t>
          </a:r>
          <a:endParaRPr lang="fr-FR" dirty="0">
            <a:latin typeface="TwCenMT" pitchFamily="18"/>
          </a:endParaRPr>
        </a:p>
      </dgm:t>
    </dgm:pt>
    <dgm:pt modelId="{37BD30EC-BB28-402A-9EF4-1A08D19663AB}" type="parTrans" cxnId="{7688159E-D062-4313-A4C9-853B20702A97}">
      <dgm:prSet/>
      <dgm:spPr/>
      <dgm:t>
        <a:bodyPr/>
        <a:lstStyle/>
        <a:p>
          <a:endParaRPr lang="fr-FR"/>
        </a:p>
      </dgm:t>
    </dgm:pt>
    <dgm:pt modelId="{2307C77B-E8A1-480F-9ECB-98A79AB79B83}" type="sibTrans" cxnId="{7688159E-D062-4313-A4C9-853B20702A97}">
      <dgm:prSet/>
      <dgm:spPr/>
      <dgm:t>
        <a:bodyPr/>
        <a:lstStyle/>
        <a:p>
          <a:endParaRPr lang="fr-FR"/>
        </a:p>
      </dgm:t>
    </dgm:pt>
    <dgm:pt modelId="{0B0A7856-05FF-44B6-A585-E4D852D94EEC}">
      <dgm:prSet/>
      <dgm:spPr/>
      <dgm:t>
        <a:bodyPr/>
        <a:lstStyle/>
        <a:p>
          <a:r>
            <a:rPr lang="fr-FR" smtClean="0">
              <a:latin typeface="TwCenMT" pitchFamily="18"/>
            </a:rPr>
            <a:t>Rechercher les opportunités de progrès les plus rapides</a:t>
          </a:r>
          <a:endParaRPr lang="fr-FR" dirty="0">
            <a:latin typeface="TwCenMT" pitchFamily="18"/>
          </a:endParaRPr>
        </a:p>
      </dgm:t>
    </dgm:pt>
    <dgm:pt modelId="{3F0DAC0B-D297-45D3-A4D5-BC0165426BDE}" type="parTrans" cxnId="{96C46A29-BD0F-487B-9F12-FF1DEDF8BC54}">
      <dgm:prSet/>
      <dgm:spPr/>
      <dgm:t>
        <a:bodyPr/>
        <a:lstStyle/>
        <a:p>
          <a:endParaRPr lang="fr-FR"/>
        </a:p>
      </dgm:t>
    </dgm:pt>
    <dgm:pt modelId="{6EFEB520-B89A-482E-AD7A-EBF519C6E002}" type="sibTrans" cxnId="{96C46A29-BD0F-487B-9F12-FF1DEDF8BC54}">
      <dgm:prSet/>
      <dgm:spPr/>
      <dgm:t>
        <a:bodyPr/>
        <a:lstStyle/>
        <a:p>
          <a:endParaRPr lang="fr-FR"/>
        </a:p>
      </dgm:t>
    </dgm:pt>
    <dgm:pt modelId="{E102FF0E-3574-4ECB-8F98-1285175FE427}">
      <dgm:prSet/>
      <dgm:spPr/>
      <dgm:t>
        <a:bodyPr/>
        <a:lstStyle/>
        <a:p>
          <a:r>
            <a:rPr lang="fr-FR" smtClean="0">
              <a:latin typeface="TwCenMT" pitchFamily="18"/>
            </a:rPr>
            <a:t>Mettre la priorité sur le « temps » et réagir vite</a:t>
          </a:r>
          <a:endParaRPr lang="fr-FR" dirty="0">
            <a:latin typeface="TwCenMT" pitchFamily="18"/>
          </a:endParaRPr>
        </a:p>
      </dgm:t>
    </dgm:pt>
    <dgm:pt modelId="{25BA1E2E-2274-4E57-9951-931F2CC4F01C}" type="parTrans" cxnId="{E2CE9BBC-3DF8-455C-AD08-62A659E83CA0}">
      <dgm:prSet/>
      <dgm:spPr/>
      <dgm:t>
        <a:bodyPr/>
        <a:lstStyle/>
        <a:p>
          <a:endParaRPr lang="fr-FR"/>
        </a:p>
      </dgm:t>
    </dgm:pt>
    <dgm:pt modelId="{B724D4E5-9E85-46D9-8C68-9989AACD617D}" type="sibTrans" cxnId="{E2CE9BBC-3DF8-455C-AD08-62A659E83CA0}">
      <dgm:prSet/>
      <dgm:spPr/>
      <dgm:t>
        <a:bodyPr/>
        <a:lstStyle/>
        <a:p>
          <a:endParaRPr lang="fr-FR"/>
        </a:p>
      </dgm:t>
    </dgm:pt>
    <dgm:pt modelId="{9076F5E3-8EC8-4FD1-A376-D47D7A8F99FE}">
      <dgm:prSet/>
      <dgm:spPr/>
      <dgm:t>
        <a:bodyPr/>
        <a:lstStyle/>
        <a:p>
          <a:r>
            <a:rPr lang="fr-FR" smtClean="0">
              <a:latin typeface="TwCenMT" pitchFamily="18"/>
            </a:rPr>
            <a:t>Se battre sur l’essentiel</a:t>
          </a:r>
          <a:endParaRPr lang="fr-FR" dirty="0">
            <a:latin typeface="TwCenMT" pitchFamily="18"/>
          </a:endParaRPr>
        </a:p>
      </dgm:t>
    </dgm:pt>
    <dgm:pt modelId="{9B61D490-14A0-426E-83D8-A762F8FB6833}" type="parTrans" cxnId="{BAD17B0C-BA7C-457F-94E4-1D7F923A1240}">
      <dgm:prSet/>
      <dgm:spPr/>
      <dgm:t>
        <a:bodyPr/>
        <a:lstStyle/>
        <a:p>
          <a:endParaRPr lang="fr-FR"/>
        </a:p>
      </dgm:t>
    </dgm:pt>
    <dgm:pt modelId="{0EC02850-4162-4DAA-B501-8C7B5CB7AF37}" type="sibTrans" cxnId="{BAD17B0C-BA7C-457F-94E4-1D7F923A1240}">
      <dgm:prSet/>
      <dgm:spPr/>
      <dgm:t>
        <a:bodyPr/>
        <a:lstStyle/>
        <a:p>
          <a:endParaRPr lang="fr-FR"/>
        </a:p>
      </dgm:t>
    </dgm:pt>
    <dgm:pt modelId="{E531A495-86BC-4399-A562-95531CB3491B}">
      <dgm:prSet/>
      <dgm:spPr/>
      <dgm:t>
        <a:bodyPr/>
        <a:lstStyle/>
        <a:p>
          <a:r>
            <a:rPr lang="fr-FR" smtClean="0">
              <a:latin typeface="TwCenMT" pitchFamily="18"/>
            </a:rPr>
            <a:t>S’appuyer sur une gestion par projet</a:t>
          </a:r>
          <a:endParaRPr lang="fr-FR" dirty="0">
            <a:latin typeface="TwCenMT" pitchFamily="18"/>
          </a:endParaRPr>
        </a:p>
      </dgm:t>
    </dgm:pt>
    <dgm:pt modelId="{2BE96F8F-C9B4-4695-9B75-59256E39DD94}" type="parTrans" cxnId="{31E21521-7E7A-4DBC-BBA1-3B9384FCCC6B}">
      <dgm:prSet/>
      <dgm:spPr/>
      <dgm:t>
        <a:bodyPr/>
        <a:lstStyle/>
        <a:p>
          <a:endParaRPr lang="fr-FR"/>
        </a:p>
      </dgm:t>
    </dgm:pt>
    <dgm:pt modelId="{BE27221B-4BFC-4230-B2C1-1F6B25314C7E}" type="sibTrans" cxnId="{31E21521-7E7A-4DBC-BBA1-3B9384FCCC6B}">
      <dgm:prSet/>
      <dgm:spPr/>
      <dgm:t>
        <a:bodyPr/>
        <a:lstStyle/>
        <a:p>
          <a:endParaRPr lang="fr-FR"/>
        </a:p>
      </dgm:t>
    </dgm:pt>
    <dgm:pt modelId="{D3735E40-A65A-4DA5-BB10-4FA8BF1FB3AF}" type="pres">
      <dgm:prSet presAssocID="{654FB685-C697-4BF6-B63D-A98332E125B7}" presName="vert0" presStyleCnt="0">
        <dgm:presLayoutVars>
          <dgm:dir/>
          <dgm:animOne val="branch"/>
          <dgm:animLvl val="lvl"/>
        </dgm:presLayoutVars>
      </dgm:prSet>
      <dgm:spPr/>
      <dgm:t>
        <a:bodyPr/>
        <a:lstStyle/>
        <a:p>
          <a:endParaRPr lang="fr-FR"/>
        </a:p>
      </dgm:t>
    </dgm:pt>
    <dgm:pt modelId="{4943B5C1-D0ED-4CD9-BC65-B09A0D8037C9}" type="pres">
      <dgm:prSet presAssocID="{C989CC4D-BAB4-4110-BE5B-1C5A83012B58}" presName="thickLine" presStyleLbl="alignNode1" presStyleIdx="0" presStyleCnt="9"/>
      <dgm:spPr/>
    </dgm:pt>
    <dgm:pt modelId="{ABCBD8EE-7CF1-4B47-9CA5-B9DF4AB1EE57}" type="pres">
      <dgm:prSet presAssocID="{C989CC4D-BAB4-4110-BE5B-1C5A83012B58}" presName="horz1" presStyleCnt="0"/>
      <dgm:spPr/>
    </dgm:pt>
    <dgm:pt modelId="{86E52F6F-CB97-4C9C-BA96-DDAF2070BD0F}" type="pres">
      <dgm:prSet presAssocID="{C989CC4D-BAB4-4110-BE5B-1C5A83012B58}" presName="tx1" presStyleLbl="revTx" presStyleIdx="0" presStyleCnt="9"/>
      <dgm:spPr/>
      <dgm:t>
        <a:bodyPr/>
        <a:lstStyle/>
        <a:p>
          <a:endParaRPr lang="fr-FR"/>
        </a:p>
      </dgm:t>
    </dgm:pt>
    <dgm:pt modelId="{9D5CACA7-4AD4-484F-92A2-F2DDD8BFA6E7}" type="pres">
      <dgm:prSet presAssocID="{C989CC4D-BAB4-4110-BE5B-1C5A83012B58}" presName="vert1" presStyleCnt="0"/>
      <dgm:spPr/>
    </dgm:pt>
    <dgm:pt modelId="{955FC5B4-AF1B-4E67-9493-7493AF12CF35}" type="pres">
      <dgm:prSet presAssocID="{FF686CF2-D15A-4818-BC74-3886A657BA0C}" presName="thickLine" presStyleLbl="alignNode1" presStyleIdx="1" presStyleCnt="9"/>
      <dgm:spPr/>
    </dgm:pt>
    <dgm:pt modelId="{1E29BEB0-A801-4E20-88CD-E38F6F71459E}" type="pres">
      <dgm:prSet presAssocID="{FF686CF2-D15A-4818-BC74-3886A657BA0C}" presName="horz1" presStyleCnt="0"/>
      <dgm:spPr/>
    </dgm:pt>
    <dgm:pt modelId="{5615B118-3426-4482-BFCD-1105DBE5431B}" type="pres">
      <dgm:prSet presAssocID="{FF686CF2-D15A-4818-BC74-3886A657BA0C}" presName="tx1" presStyleLbl="revTx" presStyleIdx="1" presStyleCnt="9"/>
      <dgm:spPr/>
      <dgm:t>
        <a:bodyPr/>
        <a:lstStyle/>
        <a:p>
          <a:endParaRPr lang="fr-FR"/>
        </a:p>
      </dgm:t>
    </dgm:pt>
    <dgm:pt modelId="{42312C7B-0B34-49A8-993D-A7A62378768C}" type="pres">
      <dgm:prSet presAssocID="{FF686CF2-D15A-4818-BC74-3886A657BA0C}" presName="vert1" presStyleCnt="0"/>
      <dgm:spPr/>
    </dgm:pt>
    <dgm:pt modelId="{241450BC-D9C6-4E9F-AA80-D11994237AA9}" type="pres">
      <dgm:prSet presAssocID="{A7979824-A812-4558-B215-8D81CBAF806C}" presName="thickLine" presStyleLbl="alignNode1" presStyleIdx="2" presStyleCnt="9"/>
      <dgm:spPr/>
    </dgm:pt>
    <dgm:pt modelId="{5286F54B-FC9B-4A0E-B55D-94A6509AD970}" type="pres">
      <dgm:prSet presAssocID="{A7979824-A812-4558-B215-8D81CBAF806C}" presName="horz1" presStyleCnt="0"/>
      <dgm:spPr/>
    </dgm:pt>
    <dgm:pt modelId="{B0437548-9E51-484F-8550-23EA06B8EF00}" type="pres">
      <dgm:prSet presAssocID="{A7979824-A812-4558-B215-8D81CBAF806C}" presName="tx1" presStyleLbl="revTx" presStyleIdx="2" presStyleCnt="9"/>
      <dgm:spPr/>
      <dgm:t>
        <a:bodyPr/>
        <a:lstStyle/>
        <a:p>
          <a:endParaRPr lang="fr-FR"/>
        </a:p>
      </dgm:t>
    </dgm:pt>
    <dgm:pt modelId="{BCBD2320-D3BB-444F-9F92-342416724DAD}" type="pres">
      <dgm:prSet presAssocID="{A7979824-A812-4558-B215-8D81CBAF806C}" presName="vert1" presStyleCnt="0"/>
      <dgm:spPr/>
    </dgm:pt>
    <dgm:pt modelId="{C7E1F45B-0C35-4094-8843-8083F79CAB2A}" type="pres">
      <dgm:prSet presAssocID="{66799E9C-3BD0-46DD-BC03-30B26AA8477A}" presName="thickLine" presStyleLbl="alignNode1" presStyleIdx="3" presStyleCnt="9"/>
      <dgm:spPr/>
    </dgm:pt>
    <dgm:pt modelId="{54DA83EC-A435-4F68-A0BA-D4CAB37C5FBD}" type="pres">
      <dgm:prSet presAssocID="{66799E9C-3BD0-46DD-BC03-30B26AA8477A}" presName="horz1" presStyleCnt="0"/>
      <dgm:spPr/>
    </dgm:pt>
    <dgm:pt modelId="{089BD01B-DC37-4F94-8EC8-599D41EC6602}" type="pres">
      <dgm:prSet presAssocID="{66799E9C-3BD0-46DD-BC03-30B26AA8477A}" presName="tx1" presStyleLbl="revTx" presStyleIdx="3" presStyleCnt="9"/>
      <dgm:spPr/>
      <dgm:t>
        <a:bodyPr/>
        <a:lstStyle/>
        <a:p>
          <a:endParaRPr lang="fr-FR"/>
        </a:p>
      </dgm:t>
    </dgm:pt>
    <dgm:pt modelId="{045F512A-CB5A-429A-8122-702B9ADA02EA}" type="pres">
      <dgm:prSet presAssocID="{66799E9C-3BD0-46DD-BC03-30B26AA8477A}" presName="vert1" presStyleCnt="0"/>
      <dgm:spPr/>
    </dgm:pt>
    <dgm:pt modelId="{78A7B588-9A76-42A9-BE72-9B7D1E796997}" type="pres">
      <dgm:prSet presAssocID="{C9DEC45F-496E-417A-B385-0EBCBA5FCCE3}" presName="thickLine" presStyleLbl="alignNode1" presStyleIdx="4" presStyleCnt="9"/>
      <dgm:spPr/>
    </dgm:pt>
    <dgm:pt modelId="{EDD1CABB-BF92-4376-A8FB-6A91CCC4A08B}" type="pres">
      <dgm:prSet presAssocID="{C9DEC45F-496E-417A-B385-0EBCBA5FCCE3}" presName="horz1" presStyleCnt="0"/>
      <dgm:spPr/>
    </dgm:pt>
    <dgm:pt modelId="{A5F02195-A191-4411-A854-05661E559065}" type="pres">
      <dgm:prSet presAssocID="{C9DEC45F-496E-417A-B385-0EBCBA5FCCE3}" presName="tx1" presStyleLbl="revTx" presStyleIdx="4" presStyleCnt="9"/>
      <dgm:spPr/>
      <dgm:t>
        <a:bodyPr/>
        <a:lstStyle/>
        <a:p>
          <a:endParaRPr lang="fr-FR"/>
        </a:p>
      </dgm:t>
    </dgm:pt>
    <dgm:pt modelId="{F2B4D098-61E9-46AE-8055-2F67B881A6C9}" type="pres">
      <dgm:prSet presAssocID="{C9DEC45F-496E-417A-B385-0EBCBA5FCCE3}" presName="vert1" presStyleCnt="0"/>
      <dgm:spPr/>
    </dgm:pt>
    <dgm:pt modelId="{B976511D-8109-4AE0-89F7-C2FBCAFB1DED}" type="pres">
      <dgm:prSet presAssocID="{0B0A7856-05FF-44B6-A585-E4D852D94EEC}" presName="thickLine" presStyleLbl="alignNode1" presStyleIdx="5" presStyleCnt="9"/>
      <dgm:spPr/>
    </dgm:pt>
    <dgm:pt modelId="{7266E7B1-BDFF-4FB7-87DF-BC2A23A02175}" type="pres">
      <dgm:prSet presAssocID="{0B0A7856-05FF-44B6-A585-E4D852D94EEC}" presName="horz1" presStyleCnt="0"/>
      <dgm:spPr/>
    </dgm:pt>
    <dgm:pt modelId="{14D8BCE4-66AD-4B93-9AF2-F230792C45AB}" type="pres">
      <dgm:prSet presAssocID="{0B0A7856-05FF-44B6-A585-E4D852D94EEC}" presName="tx1" presStyleLbl="revTx" presStyleIdx="5" presStyleCnt="9"/>
      <dgm:spPr/>
      <dgm:t>
        <a:bodyPr/>
        <a:lstStyle/>
        <a:p>
          <a:endParaRPr lang="fr-FR"/>
        </a:p>
      </dgm:t>
    </dgm:pt>
    <dgm:pt modelId="{3679398E-9F17-4A35-8C28-514B70C8D05B}" type="pres">
      <dgm:prSet presAssocID="{0B0A7856-05FF-44B6-A585-E4D852D94EEC}" presName="vert1" presStyleCnt="0"/>
      <dgm:spPr/>
    </dgm:pt>
    <dgm:pt modelId="{7B96125E-CF6A-47DA-861A-A37F3281CAAA}" type="pres">
      <dgm:prSet presAssocID="{E102FF0E-3574-4ECB-8F98-1285175FE427}" presName="thickLine" presStyleLbl="alignNode1" presStyleIdx="6" presStyleCnt="9"/>
      <dgm:spPr/>
    </dgm:pt>
    <dgm:pt modelId="{A674DDCE-F32B-4341-8DEF-C2966C8C74A7}" type="pres">
      <dgm:prSet presAssocID="{E102FF0E-3574-4ECB-8F98-1285175FE427}" presName="horz1" presStyleCnt="0"/>
      <dgm:spPr/>
    </dgm:pt>
    <dgm:pt modelId="{A8976E68-D5A7-4CD8-A618-BB5FC238F03D}" type="pres">
      <dgm:prSet presAssocID="{E102FF0E-3574-4ECB-8F98-1285175FE427}" presName="tx1" presStyleLbl="revTx" presStyleIdx="6" presStyleCnt="9"/>
      <dgm:spPr/>
      <dgm:t>
        <a:bodyPr/>
        <a:lstStyle/>
        <a:p>
          <a:endParaRPr lang="fr-FR"/>
        </a:p>
      </dgm:t>
    </dgm:pt>
    <dgm:pt modelId="{7F4E1538-60EC-4EAA-A3CB-30D6A0F4F33E}" type="pres">
      <dgm:prSet presAssocID="{E102FF0E-3574-4ECB-8F98-1285175FE427}" presName="vert1" presStyleCnt="0"/>
      <dgm:spPr/>
    </dgm:pt>
    <dgm:pt modelId="{20E210CF-238B-4B72-9830-5038515BE197}" type="pres">
      <dgm:prSet presAssocID="{9076F5E3-8EC8-4FD1-A376-D47D7A8F99FE}" presName="thickLine" presStyleLbl="alignNode1" presStyleIdx="7" presStyleCnt="9"/>
      <dgm:spPr/>
    </dgm:pt>
    <dgm:pt modelId="{175F2EA2-F9B9-4BB7-B63C-B1BD7B86697C}" type="pres">
      <dgm:prSet presAssocID="{9076F5E3-8EC8-4FD1-A376-D47D7A8F99FE}" presName="horz1" presStyleCnt="0"/>
      <dgm:spPr/>
    </dgm:pt>
    <dgm:pt modelId="{4B3FB8B3-4D53-4B21-A1CB-177DA9F033CF}" type="pres">
      <dgm:prSet presAssocID="{9076F5E3-8EC8-4FD1-A376-D47D7A8F99FE}" presName="tx1" presStyleLbl="revTx" presStyleIdx="7" presStyleCnt="9"/>
      <dgm:spPr/>
      <dgm:t>
        <a:bodyPr/>
        <a:lstStyle/>
        <a:p>
          <a:endParaRPr lang="fr-FR"/>
        </a:p>
      </dgm:t>
    </dgm:pt>
    <dgm:pt modelId="{2D0E91D7-D7C6-45F5-A23C-4557737BC703}" type="pres">
      <dgm:prSet presAssocID="{9076F5E3-8EC8-4FD1-A376-D47D7A8F99FE}" presName="vert1" presStyleCnt="0"/>
      <dgm:spPr/>
    </dgm:pt>
    <dgm:pt modelId="{9B43D5AF-578E-4016-BFA4-C225BBD32183}" type="pres">
      <dgm:prSet presAssocID="{E531A495-86BC-4399-A562-95531CB3491B}" presName="thickLine" presStyleLbl="alignNode1" presStyleIdx="8" presStyleCnt="9"/>
      <dgm:spPr/>
    </dgm:pt>
    <dgm:pt modelId="{7C527995-0BA9-4A4B-A101-77A987563670}" type="pres">
      <dgm:prSet presAssocID="{E531A495-86BC-4399-A562-95531CB3491B}" presName="horz1" presStyleCnt="0"/>
      <dgm:spPr/>
    </dgm:pt>
    <dgm:pt modelId="{3EA2BB55-8745-4461-8150-38CE46AA3693}" type="pres">
      <dgm:prSet presAssocID="{E531A495-86BC-4399-A562-95531CB3491B}" presName="tx1" presStyleLbl="revTx" presStyleIdx="8" presStyleCnt="9"/>
      <dgm:spPr/>
      <dgm:t>
        <a:bodyPr/>
        <a:lstStyle/>
        <a:p>
          <a:endParaRPr lang="fr-FR"/>
        </a:p>
      </dgm:t>
    </dgm:pt>
    <dgm:pt modelId="{649ACC39-2FD6-46D4-9D5D-E33944CC6A0E}" type="pres">
      <dgm:prSet presAssocID="{E531A495-86BC-4399-A562-95531CB3491B}" presName="vert1" presStyleCnt="0"/>
      <dgm:spPr/>
    </dgm:pt>
  </dgm:ptLst>
  <dgm:cxnLst>
    <dgm:cxn modelId="{E69B090D-290E-4AEA-911D-F24289AC22F8}" type="presOf" srcId="{9076F5E3-8EC8-4FD1-A376-D47D7A8F99FE}" destId="{4B3FB8B3-4D53-4B21-A1CB-177DA9F033CF}" srcOrd="0" destOrd="0" presId="urn:microsoft.com/office/officeart/2008/layout/LinedList"/>
    <dgm:cxn modelId="{7688159E-D062-4313-A4C9-853B20702A97}" srcId="{654FB685-C697-4BF6-B63D-A98332E125B7}" destId="{C9DEC45F-496E-417A-B385-0EBCBA5FCCE3}" srcOrd="4" destOrd="0" parTransId="{37BD30EC-BB28-402A-9EF4-1A08D19663AB}" sibTransId="{2307C77B-E8A1-480F-9ECB-98A79AB79B83}"/>
    <dgm:cxn modelId="{C79395DB-E20A-4EE2-8A13-961A92FCBCD9}" type="presOf" srcId="{FF686CF2-D15A-4818-BC74-3886A657BA0C}" destId="{5615B118-3426-4482-BFCD-1105DBE5431B}" srcOrd="0" destOrd="0" presId="urn:microsoft.com/office/officeart/2008/layout/LinedList"/>
    <dgm:cxn modelId="{FB7BEDF1-2A73-4CBC-B927-4289CF786655}" type="presOf" srcId="{C989CC4D-BAB4-4110-BE5B-1C5A83012B58}" destId="{86E52F6F-CB97-4C9C-BA96-DDAF2070BD0F}" srcOrd="0" destOrd="0" presId="urn:microsoft.com/office/officeart/2008/layout/LinedList"/>
    <dgm:cxn modelId="{65A6AE5B-6BE4-4E52-925C-629660E095C6}" type="presOf" srcId="{E102FF0E-3574-4ECB-8F98-1285175FE427}" destId="{A8976E68-D5A7-4CD8-A618-BB5FC238F03D}" srcOrd="0" destOrd="0" presId="urn:microsoft.com/office/officeart/2008/layout/LinedList"/>
    <dgm:cxn modelId="{97C30BD6-AD71-43B3-853C-5D284B83DD9D}" type="presOf" srcId="{E531A495-86BC-4399-A562-95531CB3491B}" destId="{3EA2BB55-8745-4461-8150-38CE46AA3693}" srcOrd="0" destOrd="0" presId="urn:microsoft.com/office/officeart/2008/layout/LinedList"/>
    <dgm:cxn modelId="{D3A117E1-FA15-49B5-8BA1-382FF19705D4}" type="presOf" srcId="{C9DEC45F-496E-417A-B385-0EBCBA5FCCE3}" destId="{A5F02195-A191-4411-A854-05661E559065}" srcOrd="0" destOrd="0" presId="urn:microsoft.com/office/officeart/2008/layout/LinedList"/>
    <dgm:cxn modelId="{FB33CAC7-FEF0-4F79-9863-1A4F2F3CB63B}" srcId="{654FB685-C697-4BF6-B63D-A98332E125B7}" destId="{A7979824-A812-4558-B215-8D81CBAF806C}" srcOrd="2" destOrd="0" parTransId="{5219D126-4073-459A-BBAB-5AB99D813A1A}" sibTransId="{E6EE3AA1-B929-4AAF-A575-004B7E785A4E}"/>
    <dgm:cxn modelId="{6EE2D735-B143-46C6-8D32-21C821F6EE3A}" srcId="{654FB685-C697-4BF6-B63D-A98332E125B7}" destId="{C989CC4D-BAB4-4110-BE5B-1C5A83012B58}" srcOrd="0" destOrd="0" parTransId="{5323CBFE-B11C-4978-A888-B30D9259750A}" sibTransId="{DEC8BFF2-EDC5-49F6-9796-5DC29AC8103A}"/>
    <dgm:cxn modelId="{BAD17B0C-BA7C-457F-94E4-1D7F923A1240}" srcId="{654FB685-C697-4BF6-B63D-A98332E125B7}" destId="{9076F5E3-8EC8-4FD1-A376-D47D7A8F99FE}" srcOrd="7" destOrd="0" parTransId="{9B61D490-14A0-426E-83D8-A762F8FB6833}" sibTransId="{0EC02850-4162-4DAA-B501-8C7B5CB7AF37}"/>
    <dgm:cxn modelId="{EF478A76-E93A-4C3E-9004-88AD1624E1CF}" type="presOf" srcId="{654FB685-C697-4BF6-B63D-A98332E125B7}" destId="{D3735E40-A65A-4DA5-BB10-4FA8BF1FB3AF}" srcOrd="0" destOrd="0" presId="urn:microsoft.com/office/officeart/2008/layout/LinedList"/>
    <dgm:cxn modelId="{831BCB65-20CD-4B2D-89C4-FDABC4D2E028}" type="presOf" srcId="{A7979824-A812-4558-B215-8D81CBAF806C}" destId="{B0437548-9E51-484F-8550-23EA06B8EF00}" srcOrd="0" destOrd="0" presId="urn:microsoft.com/office/officeart/2008/layout/LinedList"/>
    <dgm:cxn modelId="{F6B452EB-C502-4A86-A9E7-8835379AFEFD}" type="presOf" srcId="{66799E9C-3BD0-46DD-BC03-30B26AA8477A}" destId="{089BD01B-DC37-4F94-8EC8-599D41EC6602}" srcOrd="0" destOrd="0" presId="urn:microsoft.com/office/officeart/2008/layout/LinedList"/>
    <dgm:cxn modelId="{17DFE881-258C-4E3F-A624-2808A89B196C}" srcId="{654FB685-C697-4BF6-B63D-A98332E125B7}" destId="{FF686CF2-D15A-4818-BC74-3886A657BA0C}" srcOrd="1" destOrd="0" parTransId="{35B2DDF9-6BD7-448B-BDA0-8BC2CD05952E}" sibTransId="{ED91965F-1CD8-4222-AC30-0F1ACFE165BA}"/>
    <dgm:cxn modelId="{96C46A29-BD0F-487B-9F12-FF1DEDF8BC54}" srcId="{654FB685-C697-4BF6-B63D-A98332E125B7}" destId="{0B0A7856-05FF-44B6-A585-E4D852D94EEC}" srcOrd="5" destOrd="0" parTransId="{3F0DAC0B-D297-45D3-A4D5-BC0165426BDE}" sibTransId="{6EFEB520-B89A-482E-AD7A-EBF519C6E002}"/>
    <dgm:cxn modelId="{31E21521-7E7A-4DBC-BBA1-3B9384FCCC6B}" srcId="{654FB685-C697-4BF6-B63D-A98332E125B7}" destId="{E531A495-86BC-4399-A562-95531CB3491B}" srcOrd="8" destOrd="0" parTransId="{2BE96F8F-C9B4-4695-9B75-59256E39DD94}" sibTransId="{BE27221B-4BFC-4230-B2C1-1F6B25314C7E}"/>
    <dgm:cxn modelId="{B632C83F-07EA-451A-A625-93610D09DF8B}" type="presOf" srcId="{0B0A7856-05FF-44B6-A585-E4D852D94EEC}" destId="{14D8BCE4-66AD-4B93-9AF2-F230792C45AB}" srcOrd="0" destOrd="0" presId="urn:microsoft.com/office/officeart/2008/layout/LinedList"/>
    <dgm:cxn modelId="{E2CE9BBC-3DF8-455C-AD08-62A659E83CA0}" srcId="{654FB685-C697-4BF6-B63D-A98332E125B7}" destId="{E102FF0E-3574-4ECB-8F98-1285175FE427}" srcOrd="6" destOrd="0" parTransId="{25BA1E2E-2274-4E57-9951-931F2CC4F01C}" sibTransId="{B724D4E5-9E85-46D9-8C68-9989AACD617D}"/>
    <dgm:cxn modelId="{63BE7B20-1CC2-4094-8EEC-698ED57C91C2}" srcId="{654FB685-C697-4BF6-B63D-A98332E125B7}" destId="{66799E9C-3BD0-46DD-BC03-30B26AA8477A}" srcOrd="3" destOrd="0" parTransId="{6B02E20F-8BB4-4100-962C-1B9703A87A90}" sibTransId="{5C0EBE94-F418-4393-A6BF-B06C65CC1839}"/>
    <dgm:cxn modelId="{5182EB22-48CC-4A6A-83B0-3D970C54D10C}" type="presParOf" srcId="{D3735E40-A65A-4DA5-BB10-4FA8BF1FB3AF}" destId="{4943B5C1-D0ED-4CD9-BC65-B09A0D8037C9}" srcOrd="0" destOrd="0" presId="urn:microsoft.com/office/officeart/2008/layout/LinedList"/>
    <dgm:cxn modelId="{450CAFDE-54C9-4230-AB76-4AF840F72751}" type="presParOf" srcId="{D3735E40-A65A-4DA5-BB10-4FA8BF1FB3AF}" destId="{ABCBD8EE-7CF1-4B47-9CA5-B9DF4AB1EE57}" srcOrd="1" destOrd="0" presId="urn:microsoft.com/office/officeart/2008/layout/LinedList"/>
    <dgm:cxn modelId="{AE2C9C76-0FDB-4DBB-89C1-192B3CC95120}" type="presParOf" srcId="{ABCBD8EE-7CF1-4B47-9CA5-B9DF4AB1EE57}" destId="{86E52F6F-CB97-4C9C-BA96-DDAF2070BD0F}" srcOrd="0" destOrd="0" presId="urn:microsoft.com/office/officeart/2008/layout/LinedList"/>
    <dgm:cxn modelId="{C308F88E-8389-42CA-83A6-CA5F1DBBD14E}" type="presParOf" srcId="{ABCBD8EE-7CF1-4B47-9CA5-B9DF4AB1EE57}" destId="{9D5CACA7-4AD4-484F-92A2-F2DDD8BFA6E7}" srcOrd="1" destOrd="0" presId="urn:microsoft.com/office/officeart/2008/layout/LinedList"/>
    <dgm:cxn modelId="{642D13C8-E508-45A4-930E-2CB332D21730}" type="presParOf" srcId="{D3735E40-A65A-4DA5-BB10-4FA8BF1FB3AF}" destId="{955FC5B4-AF1B-4E67-9493-7493AF12CF35}" srcOrd="2" destOrd="0" presId="urn:microsoft.com/office/officeart/2008/layout/LinedList"/>
    <dgm:cxn modelId="{286BA4BA-756A-4622-B7E6-F18E1F6EE4DD}" type="presParOf" srcId="{D3735E40-A65A-4DA5-BB10-4FA8BF1FB3AF}" destId="{1E29BEB0-A801-4E20-88CD-E38F6F71459E}" srcOrd="3" destOrd="0" presId="urn:microsoft.com/office/officeart/2008/layout/LinedList"/>
    <dgm:cxn modelId="{47F3E6F3-8D0C-49FF-A45B-3DB998438A8E}" type="presParOf" srcId="{1E29BEB0-A801-4E20-88CD-E38F6F71459E}" destId="{5615B118-3426-4482-BFCD-1105DBE5431B}" srcOrd="0" destOrd="0" presId="urn:microsoft.com/office/officeart/2008/layout/LinedList"/>
    <dgm:cxn modelId="{BA29EDDE-46AC-42D9-9A8B-EB99BE861FDA}" type="presParOf" srcId="{1E29BEB0-A801-4E20-88CD-E38F6F71459E}" destId="{42312C7B-0B34-49A8-993D-A7A62378768C}" srcOrd="1" destOrd="0" presId="urn:microsoft.com/office/officeart/2008/layout/LinedList"/>
    <dgm:cxn modelId="{040EEC0F-33DC-41B7-81E6-91090DB250D8}" type="presParOf" srcId="{D3735E40-A65A-4DA5-BB10-4FA8BF1FB3AF}" destId="{241450BC-D9C6-4E9F-AA80-D11994237AA9}" srcOrd="4" destOrd="0" presId="urn:microsoft.com/office/officeart/2008/layout/LinedList"/>
    <dgm:cxn modelId="{C9C91B25-7B04-4C26-8157-212A096102EE}" type="presParOf" srcId="{D3735E40-A65A-4DA5-BB10-4FA8BF1FB3AF}" destId="{5286F54B-FC9B-4A0E-B55D-94A6509AD970}" srcOrd="5" destOrd="0" presId="urn:microsoft.com/office/officeart/2008/layout/LinedList"/>
    <dgm:cxn modelId="{72B70519-D8B5-4C2B-94BF-CD7C597B547E}" type="presParOf" srcId="{5286F54B-FC9B-4A0E-B55D-94A6509AD970}" destId="{B0437548-9E51-484F-8550-23EA06B8EF00}" srcOrd="0" destOrd="0" presId="urn:microsoft.com/office/officeart/2008/layout/LinedList"/>
    <dgm:cxn modelId="{CD06F015-62D3-4C13-9FC3-D7F2B88F2E83}" type="presParOf" srcId="{5286F54B-FC9B-4A0E-B55D-94A6509AD970}" destId="{BCBD2320-D3BB-444F-9F92-342416724DAD}" srcOrd="1" destOrd="0" presId="urn:microsoft.com/office/officeart/2008/layout/LinedList"/>
    <dgm:cxn modelId="{B7DD340E-C1DB-4334-B6E0-16ED7D853D11}" type="presParOf" srcId="{D3735E40-A65A-4DA5-BB10-4FA8BF1FB3AF}" destId="{C7E1F45B-0C35-4094-8843-8083F79CAB2A}" srcOrd="6" destOrd="0" presId="urn:microsoft.com/office/officeart/2008/layout/LinedList"/>
    <dgm:cxn modelId="{9C548B46-5846-44CC-B54D-1932730AA53B}" type="presParOf" srcId="{D3735E40-A65A-4DA5-BB10-4FA8BF1FB3AF}" destId="{54DA83EC-A435-4F68-A0BA-D4CAB37C5FBD}" srcOrd="7" destOrd="0" presId="urn:microsoft.com/office/officeart/2008/layout/LinedList"/>
    <dgm:cxn modelId="{740EAF5C-45AF-448A-87C6-2CC3AFFBF2AD}" type="presParOf" srcId="{54DA83EC-A435-4F68-A0BA-D4CAB37C5FBD}" destId="{089BD01B-DC37-4F94-8EC8-599D41EC6602}" srcOrd="0" destOrd="0" presId="urn:microsoft.com/office/officeart/2008/layout/LinedList"/>
    <dgm:cxn modelId="{6C4D205F-5164-4A80-B485-BD9392AB02E1}" type="presParOf" srcId="{54DA83EC-A435-4F68-A0BA-D4CAB37C5FBD}" destId="{045F512A-CB5A-429A-8122-702B9ADA02EA}" srcOrd="1" destOrd="0" presId="urn:microsoft.com/office/officeart/2008/layout/LinedList"/>
    <dgm:cxn modelId="{1634EFFC-6D5F-4744-8ECB-96F2811274C7}" type="presParOf" srcId="{D3735E40-A65A-4DA5-BB10-4FA8BF1FB3AF}" destId="{78A7B588-9A76-42A9-BE72-9B7D1E796997}" srcOrd="8" destOrd="0" presId="urn:microsoft.com/office/officeart/2008/layout/LinedList"/>
    <dgm:cxn modelId="{D9842681-2EE4-49B5-A956-050C248BE39C}" type="presParOf" srcId="{D3735E40-A65A-4DA5-BB10-4FA8BF1FB3AF}" destId="{EDD1CABB-BF92-4376-A8FB-6A91CCC4A08B}" srcOrd="9" destOrd="0" presId="urn:microsoft.com/office/officeart/2008/layout/LinedList"/>
    <dgm:cxn modelId="{ED132BE0-69DE-4AC7-88E1-30591E93F4A1}" type="presParOf" srcId="{EDD1CABB-BF92-4376-A8FB-6A91CCC4A08B}" destId="{A5F02195-A191-4411-A854-05661E559065}" srcOrd="0" destOrd="0" presId="urn:microsoft.com/office/officeart/2008/layout/LinedList"/>
    <dgm:cxn modelId="{522EF6F6-97B8-4427-84A3-A1C51B0F5E7A}" type="presParOf" srcId="{EDD1CABB-BF92-4376-A8FB-6A91CCC4A08B}" destId="{F2B4D098-61E9-46AE-8055-2F67B881A6C9}" srcOrd="1" destOrd="0" presId="urn:microsoft.com/office/officeart/2008/layout/LinedList"/>
    <dgm:cxn modelId="{3073DB7F-CABF-4FE0-BE0C-630ACB0AB41B}" type="presParOf" srcId="{D3735E40-A65A-4DA5-BB10-4FA8BF1FB3AF}" destId="{B976511D-8109-4AE0-89F7-C2FBCAFB1DED}" srcOrd="10" destOrd="0" presId="urn:microsoft.com/office/officeart/2008/layout/LinedList"/>
    <dgm:cxn modelId="{60411645-5B45-484F-8ED0-4ABC1E78F795}" type="presParOf" srcId="{D3735E40-A65A-4DA5-BB10-4FA8BF1FB3AF}" destId="{7266E7B1-BDFF-4FB7-87DF-BC2A23A02175}" srcOrd="11" destOrd="0" presId="urn:microsoft.com/office/officeart/2008/layout/LinedList"/>
    <dgm:cxn modelId="{35BBFB0E-26B8-44D5-9F8E-7EBE57A8AB63}" type="presParOf" srcId="{7266E7B1-BDFF-4FB7-87DF-BC2A23A02175}" destId="{14D8BCE4-66AD-4B93-9AF2-F230792C45AB}" srcOrd="0" destOrd="0" presId="urn:microsoft.com/office/officeart/2008/layout/LinedList"/>
    <dgm:cxn modelId="{44A34EA9-A0AD-4AAA-8CBA-47A8903C7BAA}" type="presParOf" srcId="{7266E7B1-BDFF-4FB7-87DF-BC2A23A02175}" destId="{3679398E-9F17-4A35-8C28-514B70C8D05B}" srcOrd="1" destOrd="0" presId="urn:microsoft.com/office/officeart/2008/layout/LinedList"/>
    <dgm:cxn modelId="{34BD0C6B-539D-43D4-8131-E4EA085B152B}" type="presParOf" srcId="{D3735E40-A65A-4DA5-BB10-4FA8BF1FB3AF}" destId="{7B96125E-CF6A-47DA-861A-A37F3281CAAA}" srcOrd="12" destOrd="0" presId="urn:microsoft.com/office/officeart/2008/layout/LinedList"/>
    <dgm:cxn modelId="{0EFF1CCF-15CA-4F03-9C8F-AB066D5217B8}" type="presParOf" srcId="{D3735E40-A65A-4DA5-BB10-4FA8BF1FB3AF}" destId="{A674DDCE-F32B-4341-8DEF-C2966C8C74A7}" srcOrd="13" destOrd="0" presId="urn:microsoft.com/office/officeart/2008/layout/LinedList"/>
    <dgm:cxn modelId="{196B05AB-FDC4-496B-9C7F-DA157685196E}" type="presParOf" srcId="{A674DDCE-F32B-4341-8DEF-C2966C8C74A7}" destId="{A8976E68-D5A7-4CD8-A618-BB5FC238F03D}" srcOrd="0" destOrd="0" presId="urn:microsoft.com/office/officeart/2008/layout/LinedList"/>
    <dgm:cxn modelId="{84651D6A-6C2F-4888-97E2-77A3F6A91678}" type="presParOf" srcId="{A674DDCE-F32B-4341-8DEF-C2966C8C74A7}" destId="{7F4E1538-60EC-4EAA-A3CB-30D6A0F4F33E}" srcOrd="1" destOrd="0" presId="urn:microsoft.com/office/officeart/2008/layout/LinedList"/>
    <dgm:cxn modelId="{86E0E595-D809-4A5A-A1DD-8DD897B75138}" type="presParOf" srcId="{D3735E40-A65A-4DA5-BB10-4FA8BF1FB3AF}" destId="{20E210CF-238B-4B72-9830-5038515BE197}" srcOrd="14" destOrd="0" presId="urn:microsoft.com/office/officeart/2008/layout/LinedList"/>
    <dgm:cxn modelId="{746D2279-5793-445A-BA3D-D098752AA958}" type="presParOf" srcId="{D3735E40-A65A-4DA5-BB10-4FA8BF1FB3AF}" destId="{175F2EA2-F9B9-4BB7-B63C-B1BD7B86697C}" srcOrd="15" destOrd="0" presId="urn:microsoft.com/office/officeart/2008/layout/LinedList"/>
    <dgm:cxn modelId="{D1F91804-65F9-475A-84FA-BCAA0D30F2DF}" type="presParOf" srcId="{175F2EA2-F9B9-4BB7-B63C-B1BD7B86697C}" destId="{4B3FB8B3-4D53-4B21-A1CB-177DA9F033CF}" srcOrd="0" destOrd="0" presId="urn:microsoft.com/office/officeart/2008/layout/LinedList"/>
    <dgm:cxn modelId="{1758767D-C89A-47C9-948F-6034B08B9FE0}" type="presParOf" srcId="{175F2EA2-F9B9-4BB7-B63C-B1BD7B86697C}" destId="{2D0E91D7-D7C6-45F5-A23C-4557737BC703}" srcOrd="1" destOrd="0" presId="urn:microsoft.com/office/officeart/2008/layout/LinedList"/>
    <dgm:cxn modelId="{94920575-D253-4BE3-BD57-7B437746E13E}" type="presParOf" srcId="{D3735E40-A65A-4DA5-BB10-4FA8BF1FB3AF}" destId="{9B43D5AF-578E-4016-BFA4-C225BBD32183}" srcOrd="16" destOrd="0" presId="urn:microsoft.com/office/officeart/2008/layout/LinedList"/>
    <dgm:cxn modelId="{6BD7F4A8-869E-4492-BB84-488A5703E7CE}" type="presParOf" srcId="{D3735E40-A65A-4DA5-BB10-4FA8BF1FB3AF}" destId="{7C527995-0BA9-4A4B-A101-77A987563670}" srcOrd="17" destOrd="0" presId="urn:microsoft.com/office/officeart/2008/layout/LinedList"/>
    <dgm:cxn modelId="{C8EF7876-0AFA-44E5-9DC0-90CDFD5A2EC3}" type="presParOf" srcId="{7C527995-0BA9-4A4B-A101-77A987563670}" destId="{3EA2BB55-8745-4461-8150-38CE46AA3693}" srcOrd="0" destOrd="0" presId="urn:microsoft.com/office/officeart/2008/layout/LinedList"/>
    <dgm:cxn modelId="{8E7BDF4C-CF29-415B-8A6E-87592A8CB4BD}" type="presParOf" srcId="{7C527995-0BA9-4A4B-A101-77A987563670}" destId="{649ACC39-2FD6-46D4-9D5D-E33944CC6A0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3A8AB4-542C-4450-A3B9-AB659F05158F}"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fr-FR"/>
        </a:p>
      </dgm:t>
    </dgm:pt>
    <dgm:pt modelId="{0ADA7704-D590-4CA3-90B1-BF89E99DBCD8}">
      <dgm:prSet phldrT="[Texte]" custT="1"/>
      <dgm:spPr/>
      <dgm:t>
        <a:bodyPr/>
        <a:lstStyle/>
        <a:p>
          <a:r>
            <a:rPr lang="fr-FR" sz="2400" smtClean="0">
              <a:solidFill>
                <a:schemeClr val="tx1"/>
              </a:solidFill>
              <a:latin typeface="TwCenMT" pitchFamily="18"/>
            </a:rPr>
            <a:t>d'afficher des stratégies,</a:t>
          </a:r>
          <a:endParaRPr lang="fr-FR" sz="2400">
            <a:solidFill>
              <a:schemeClr val="tx1"/>
            </a:solidFill>
          </a:endParaRPr>
        </a:p>
      </dgm:t>
    </dgm:pt>
    <dgm:pt modelId="{C2371551-B951-4A2A-B55A-F5B842AC29DE}" type="parTrans" cxnId="{479FE954-878E-4DCB-834F-9240C5C76C5C}">
      <dgm:prSet/>
      <dgm:spPr/>
      <dgm:t>
        <a:bodyPr/>
        <a:lstStyle/>
        <a:p>
          <a:endParaRPr lang="fr-FR" sz="2400">
            <a:solidFill>
              <a:schemeClr val="tx1"/>
            </a:solidFill>
          </a:endParaRPr>
        </a:p>
      </dgm:t>
    </dgm:pt>
    <dgm:pt modelId="{F26CD685-1EE9-47F5-B1AB-FEC98062E688}" type="sibTrans" cxnId="{479FE954-878E-4DCB-834F-9240C5C76C5C}">
      <dgm:prSet/>
      <dgm:spPr/>
      <dgm:t>
        <a:bodyPr/>
        <a:lstStyle/>
        <a:p>
          <a:endParaRPr lang="fr-FR" sz="2400">
            <a:solidFill>
              <a:schemeClr val="tx1"/>
            </a:solidFill>
          </a:endParaRPr>
        </a:p>
      </dgm:t>
    </dgm:pt>
    <dgm:pt modelId="{C7471291-A13F-4B8B-9590-78C6D6ECDD4E}">
      <dgm:prSet custT="1"/>
      <dgm:spPr/>
      <dgm:t>
        <a:bodyPr/>
        <a:lstStyle/>
        <a:p>
          <a:r>
            <a:rPr lang="fr-FR" sz="2400" smtClean="0">
              <a:solidFill>
                <a:schemeClr val="tx1"/>
              </a:solidFill>
              <a:latin typeface="TwCenMT" pitchFamily="18"/>
            </a:rPr>
            <a:t>de définir des objectifs clairs à l'usage des cadres et clarifier la mission des services,</a:t>
          </a:r>
          <a:endParaRPr lang="fr-FR" sz="2400" dirty="0">
            <a:solidFill>
              <a:schemeClr val="tx1"/>
            </a:solidFill>
            <a:latin typeface="TwCenMT" pitchFamily="18"/>
          </a:endParaRPr>
        </a:p>
      </dgm:t>
    </dgm:pt>
    <dgm:pt modelId="{CF4E9E7D-21A8-4521-B9DB-0EE108B66C91}" type="parTrans" cxnId="{62C658CC-D118-44C7-9B59-CB648605DB2A}">
      <dgm:prSet/>
      <dgm:spPr/>
      <dgm:t>
        <a:bodyPr/>
        <a:lstStyle/>
        <a:p>
          <a:endParaRPr lang="fr-FR" sz="2400">
            <a:solidFill>
              <a:schemeClr val="tx1"/>
            </a:solidFill>
          </a:endParaRPr>
        </a:p>
      </dgm:t>
    </dgm:pt>
    <dgm:pt modelId="{C87D4B1C-5E35-4114-8C5B-61012F16F285}" type="sibTrans" cxnId="{62C658CC-D118-44C7-9B59-CB648605DB2A}">
      <dgm:prSet/>
      <dgm:spPr/>
      <dgm:t>
        <a:bodyPr/>
        <a:lstStyle/>
        <a:p>
          <a:endParaRPr lang="fr-FR" sz="2400">
            <a:solidFill>
              <a:schemeClr val="tx1"/>
            </a:solidFill>
          </a:endParaRPr>
        </a:p>
      </dgm:t>
    </dgm:pt>
    <dgm:pt modelId="{936646E1-FCD0-4094-9044-BFC3818E8403}">
      <dgm:prSet custT="1"/>
      <dgm:spPr/>
      <dgm:t>
        <a:bodyPr/>
        <a:lstStyle/>
        <a:p>
          <a:r>
            <a:rPr lang="fr-FR" sz="2400" smtClean="0">
              <a:solidFill>
                <a:schemeClr val="tx1"/>
              </a:solidFill>
              <a:latin typeface="TwCenMT" pitchFamily="18"/>
            </a:rPr>
            <a:t>de respecter des procédures homogènes et sécurisées,</a:t>
          </a:r>
          <a:endParaRPr lang="fr-FR" sz="2400" dirty="0">
            <a:solidFill>
              <a:schemeClr val="tx1"/>
            </a:solidFill>
            <a:latin typeface="TwCenMT" pitchFamily="18"/>
          </a:endParaRPr>
        </a:p>
      </dgm:t>
    </dgm:pt>
    <dgm:pt modelId="{BB31F157-650F-44CA-9BE4-5D1A74E46738}" type="parTrans" cxnId="{5962CC8B-23A3-49FE-B3FB-12D554FBC2D6}">
      <dgm:prSet/>
      <dgm:spPr/>
      <dgm:t>
        <a:bodyPr/>
        <a:lstStyle/>
        <a:p>
          <a:endParaRPr lang="fr-FR" sz="2400">
            <a:solidFill>
              <a:schemeClr val="tx1"/>
            </a:solidFill>
          </a:endParaRPr>
        </a:p>
      </dgm:t>
    </dgm:pt>
    <dgm:pt modelId="{ECE3CBDE-774A-4783-8E18-4AD602F4437B}" type="sibTrans" cxnId="{5962CC8B-23A3-49FE-B3FB-12D554FBC2D6}">
      <dgm:prSet/>
      <dgm:spPr/>
      <dgm:t>
        <a:bodyPr/>
        <a:lstStyle/>
        <a:p>
          <a:endParaRPr lang="fr-FR" sz="2400">
            <a:solidFill>
              <a:schemeClr val="tx1"/>
            </a:solidFill>
          </a:endParaRPr>
        </a:p>
      </dgm:t>
    </dgm:pt>
    <dgm:pt modelId="{86B4AE24-3DBC-4512-A082-E02F2C73ED9E}">
      <dgm:prSet custT="1"/>
      <dgm:spPr/>
      <dgm:t>
        <a:bodyPr/>
        <a:lstStyle/>
        <a:p>
          <a:r>
            <a:rPr lang="fr-FR" sz="2400" smtClean="0">
              <a:solidFill>
                <a:schemeClr val="tx1"/>
              </a:solidFill>
              <a:latin typeface="TwCenMT" pitchFamily="18"/>
            </a:rPr>
            <a:t>de mobiliser les agents de la collectivité autour d'un référentiel commun,</a:t>
          </a:r>
          <a:endParaRPr lang="fr-FR" sz="2400" dirty="0">
            <a:solidFill>
              <a:schemeClr val="tx1"/>
            </a:solidFill>
            <a:latin typeface="TwCenMT" pitchFamily="18"/>
          </a:endParaRPr>
        </a:p>
      </dgm:t>
    </dgm:pt>
    <dgm:pt modelId="{3E5B294A-9B59-42E6-9E3E-C1CA2A2395D2}" type="parTrans" cxnId="{C3EBBBEF-ACF8-4239-BC9B-2CC044101ADE}">
      <dgm:prSet/>
      <dgm:spPr/>
      <dgm:t>
        <a:bodyPr/>
        <a:lstStyle/>
        <a:p>
          <a:endParaRPr lang="fr-FR" sz="2400">
            <a:solidFill>
              <a:schemeClr val="tx1"/>
            </a:solidFill>
          </a:endParaRPr>
        </a:p>
      </dgm:t>
    </dgm:pt>
    <dgm:pt modelId="{C4364D97-6595-4B2B-AD8E-A65BBD414732}" type="sibTrans" cxnId="{C3EBBBEF-ACF8-4239-BC9B-2CC044101ADE}">
      <dgm:prSet/>
      <dgm:spPr/>
      <dgm:t>
        <a:bodyPr/>
        <a:lstStyle/>
        <a:p>
          <a:endParaRPr lang="fr-FR" sz="2400">
            <a:solidFill>
              <a:schemeClr val="tx1"/>
            </a:solidFill>
          </a:endParaRPr>
        </a:p>
      </dgm:t>
    </dgm:pt>
    <dgm:pt modelId="{9C48ED3D-CC7B-4BA7-BDE4-3A206F8B2196}">
      <dgm:prSet custT="1"/>
      <dgm:spPr/>
      <dgm:t>
        <a:bodyPr/>
        <a:lstStyle/>
        <a:p>
          <a:r>
            <a:rPr lang="fr-FR" sz="2100" dirty="0" smtClean="0">
              <a:solidFill>
                <a:schemeClr val="tx1"/>
              </a:solidFill>
              <a:latin typeface="TwCenMT" pitchFamily="18"/>
            </a:rPr>
            <a:t>de développer </a:t>
          </a:r>
        </a:p>
        <a:p>
          <a:r>
            <a:rPr lang="fr-FR" sz="2100" dirty="0" smtClean="0">
              <a:solidFill>
                <a:schemeClr val="tx1"/>
              </a:solidFill>
              <a:latin typeface="TwCenMT" pitchFamily="18"/>
            </a:rPr>
            <a:t>la responsabilisation </a:t>
          </a:r>
        </a:p>
        <a:p>
          <a:r>
            <a:rPr lang="fr-FR" sz="2100" dirty="0" smtClean="0">
              <a:solidFill>
                <a:schemeClr val="tx1"/>
              </a:solidFill>
              <a:latin typeface="TwCenMT" pitchFamily="18"/>
            </a:rPr>
            <a:t>des acteurs et leurs motivations.</a:t>
          </a:r>
          <a:endParaRPr lang="fr-FR" sz="2100" dirty="0">
            <a:solidFill>
              <a:schemeClr val="tx1"/>
            </a:solidFill>
            <a:latin typeface="TwCenMT" pitchFamily="18"/>
          </a:endParaRPr>
        </a:p>
      </dgm:t>
    </dgm:pt>
    <dgm:pt modelId="{0DA0D541-89C5-4B48-AA79-38D8C15380A8}" type="parTrans" cxnId="{8AA8F58C-6053-44AA-B4A0-E4530F85B820}">
      <dgm:prSet/>
      <dgm:spPr/>
      <dgm:t>
        <a:bodyPr/>
        <a:lstStyle/>
        <a:p>
          <a:endParaRPr lang="fr-FR" sz="2400">
            <a:solidFill>
              <a:schemeClr val="tx1"/>
            </a:solidFill>
          </a:endParaRPr>
        </a:p>
      </dgm:t>
    </dgm:pt>
    <dgm:pt modelId="{F8E00821-D2CF-4262-8813-3920D4D9D3C2}" type="sibTrans" cxnId="{8AA8F58C-6053-44AA-B4A0-E4530F85B820}">
      <dgm:prSet/>
      <dgm:spPr/>
      <dgm:t>
        <a:bodyPr/>
        <a:lstStyle/>
        <a:p>
          <a:endParaRPr lang="fr-FR" sz="2400">
            <a:solidFill>
              <a:schemeClr val="tx1"/>
            </a:solidFill>
          </a:endParaRPr>
        </a:p>
      </dgm:t>
    </dgm:pt>
    <dgm:pt modelId="{83C2AA9C-F171-479A-865A-5AEEB86A91B1}" type="pres">
      <dgm:prSet presAssocID="{B93A8AB4-542C-4450-A3B9-AB659F05158F}" presName="Name0" presStyleCnt="0">
        <dgm:presLayoutVars>
          <dgm:dir/>
          <dgm:resizeHandles val="exact"/>
        </dgm:presLayoutVars>
      </dgm:prSet>
      <dgm:spPr/>
      <dgm:t>
        <a:bodyPr/>
        <a:lstStyle/>
        <a:p>
          <a:endParaRPr lang="fr-FR"/>
        </a:p>
      </dgm:t>
    </dgm:pt>
    <dgm:pt modelId="{00AD3ADF-1E0E-4E21-8CF3-BB681A4C1477}" type="pres">
      <dgm:prSet presAssocID="{0ADA7704-D590-4CA3-90B1-BF89E99DBCD8}" presName="node" presStyleLbl="node1" presStyleIdx="0" presStyleCnt="5">
        <dgm:presLayoutVars>
          <dgm:bulletEnabled val="1"/>
        </dgm:presLayoutVars>
      </dgm:prSet>
      <dgm:spPr/>
      <dgm:t>
        <a:bodyPr/>
        <a:lstStyle/>
        <a:p>
          <a:endParaRPr lang="fr-FR"/>
        </a:p>
      </dgm:t>
    </dgm:pt>
    <dgm:pt modelId="{1DDBCE92-C5BC-4006-94BA-786014338A02}" type="pres">
      <dgm:prSet presAssocID="{F26CD685-1EE9-47F5-B1AB-FEC98062E688}" presName="sibTrans" presStyleCnt="0"/>
      <dgm:spPr/>
    </dgm:pt>
    <dgm:pt modelId="{1FC0B4FF-8E5D-4D4C-B00F-C54F44821FE5}" type="pres">
      <dgm:prSet presAssocID="{C7471291-A13F-4B8B-9590-78C6D6ECDD4E}" presName="node" presStyleLbl="node1" presStyleIdx="1" presStyleCnt="5">
        <dgm:presLayoutVars>
          <dgm:bulletEnabled val="1"/>
        </dgm:presLayoutVars>
      </dgm:prSet>
      <dgm:spPr/>
      <dgm:t>
        <a:bodyPr/>
        <a:lstStyle/>
        <a:p>
          <a:endParaRPr lang="fr-FR"/>
        </a:p>
      </dgm:t>
    </dgm:pt>
    <dgm:pt modelId="{5D7494E8-9C15-4D46-80BD-F09D34357689}" type="pres">
      <dgm:prSet presAssocID="{C87D4B1C-5E35-4114-8C5B-61012F16F285}" presName="sibTrans" presStyleCnt="0"/>
      <dgm:spPr/>
    </dgm:pt>
    <dgm:pt modelId="{02C7E45A-B05A-4CF1-A92B-80C9E08122C0}" type="pres">
      <dgm:prSet presAssocID="{936646E1-FCD0-4094-9044-BFC3818E8403}" presName="node" presStyleLbl="node1" presStyleIdx="2" presStyleCnt="5">
        <dgm:presLayoutVars>
          <dgm:bulletEnabled val="1"/>
        </dgm:presLayoutVars>
      </dgm:prSet>
      <dgm:spPr/>
      <dgm:t>
        <a:bodyPr/>
        <a:lstStyle/>
        <a:p>
          <a:endParaRPr lang="fr-FR"/>
        </a:p>
      </dgm:t>
    </dgm:pt>
    <dgm:pt modelId="{0765F99E-A662-4E91-AF28-9DF922B9610D}" type="pres">
      <dgm:prSet presAssocID="{ECE3CBDE-774A-4783-8E18-4AD602F4437B}" presName="sibTrans" presStyleCnt="0"/>
      <dgm:spPr/>
    </dgm:pt>
    <dgm:pt modelId="{109C4990-F01B-4F92-B8C6-341E44B5CC31}" type="pres">
      <dgm:prSet presAssocID="{86B4AE24-3DBC-4512-A082-E02F2C73ED9E}" presName="node" presStyleLbl="node1" presStyleIdx="3" presStyleCnt="5">
        <dgm:presLayoutVars>
          <dgm:bulletEnabled val="1"/>
        </dgm:presLayoutVars>
      </dgm:prSet>
      <dgm:spPr/>
      <dgm:t>
        <a:bodyPr/>
        <a:lstStyle/>
        <a:p>
          <a:endParaRPr lang="fr-FR"/>
        </a:p>
      </dgm:t>
    </dgm:pt>
    <dgm:pt modelId="{5193BED6-AE3C-4486-B059-899D1DC64389}" type="pres">
      <dgm:prSet presAssocID="{C4364D97-6595-4B2B-AD8E-A65BBD414732}" presName="sibTrans" presStyleCnt="0"/>
      <dgm:spPr/>
    </dgm:pt>
    <dgm:pt modelId="{0D70D255-6434-430E-9079-1FF36225D557}" type="pres">
      <dgm:prSet presAssocID="{9C48ED3D-CC7B-4BA7-BDE4-3A206F8B2196}" presName="node" presStyleLbl="node1" presStyleIdx="4" presStyleCnt="5" custLinFactNeighborX="3800" custLinFactNeighborY="1087">
        <dgm:presLayoutVars>
          <dgm:bulletEnabled val="1"/>
        </dgm:presLayoutVars>
      </dgm:prSet>
      <dgm:spPr/>
      <dgm:t>
        <a:bodyPr/>
        <a:lstStyle/>
        <a:p>
          <a:endParaRPr lang="fr-FR"/>
        </a:p>
      </dgm:t>
    </dgm:pt>
  </dgm:ptLst>
  <dgm:cxnLst>
    <dgm:cxn modelId="{BD88C144-01D3-4FFA-9A80-D86CEC3FC8A2}" type="presOf" srcId="{86B4AE24-3DBC-4512-A082-E02F2C73ED9E}" destId="{109C4990-F01B-4F92-B8C6-341E44B5CC31}" srcOrd="0" destOrd="0" presId="urn:microsoft.com/office/officeart/2005/8/layout/hList6"/>
    <dgm:cxn modelId="{5962CC8B-23A3-49FE-B3FB-12D554FBC2D6}" srcId="{B93A8AB4-542C-4450-A3B9-AB659F05158F}" destId="{936646E1-FCD0-4094-9044-BFC3818E8403}" srcOrd="2" destOrd="0" parTransId="{BB31F157-650F-44CA-9BE4-5D1A74E46738}" sibTransId="{ECE3CBDE-774A-4783-8E18-4AD602F4437B}"/>
    <dgm:cxn modelId="{C3EBBBEF-ACF8-4239-BC9B-2CC044101ADE}" srcId="{B93A8AB4-542C-4450-A3B9-AB659F05158F}" destId="{86B4AE24-3DBC-4512-A082-E02F2C73ED9E}" srcOrd="3" destOrd="0" parTransId="{3E5B294A-9B59-42E6-9E3E-C1CA2A2395D2}" sibTransId="{C4364D97-6595-4B2B-AD8E-A65BBD414732}"/>
    <dgm:cxn modelId="{BFB866C8-717F-4392-8A69-C4D64C259211}" type="presOf" srcId="{B93A8AB4-542C-4450-A3B9-AB659F05158F}" destId="{83C2AA9C-F171-479A-865A-5AEEB86A91B1}" srcOrd="0" destOrd="0" presId="urn:microsoft.com/office/officeart/2005/8/layout/hList6"/>
    <dgm:cxn modelId="{96CC4549-0469-4252-81DF-03974BF6E7DD}" type="presOf" srcId="{936646E1-FCD0-4094-9044-BFC3818E8403}" destId="{02C7E45A-B05A-4CF1-A92B-80C9E08122C0}" srcOrd="0" destOrd="0" presId="urn:microsoft.com/office/officeart/2005/8/layout/hList6"/>
    <dgm:cxn modelId="{56C64CCF-949F-4A88-B0D3-39435B432E87}" type="presOf" srcId="{0ADA7704-D590-4CA3-90B1-BF89E99DBCD8}" destId="{00AD3ADF-1E0E-4E21-8CF3-BB681A4C1477}" srcOrd="0" destOrd="0" presId="urn:microsoft.com/office/officeart/2005/8/layout/hList6"/>
    <dgm:cxn modelId="{479FE954-878E-4DCB-834F-9240C5C76C5C}" srcId="{B93A8AB4-542C-4450-A3B9-AB659F05158F}" destId="{0ADA7704-D590-4CA3-90B1-BF89E99DBCD8}" srcOrd="0" destOrd="0" parTransId="{C2371551-B951-4A2A-B55A-F5B842AC29DE}" sibTransId="{F26CD685-1EE9-47F5-B1AB-FEC98062E688}"/>
    <dgm:cxn modelId="{54BF3AB9-813C-4EA7-A2DD-D9900C44A81F}" type="presOf" srcId="{C7471291-A13F-4B8B-9590-78C6D6ECDD4E}" destId="{1FC0B4FF-8E5D-4D4C-B00F-C54F44821FE5}" srcOrd="0" destOrd="0" presId="urn:microsoft.com/office/officeart/2005/8/layout/hList6"/>
    <dgm:cxn modelId="{08160BF6-2F2C-4A42-A9EC-D9EDC4CDEF8E}" type="presOf" srcId="{9C48ED3D-CC7B-4BA7-BDE4-3A206F8B2196}" destId="{0D70D255-6434-430E-9079-1FF36225D557}" srcOrd="0" destOrd="0" presId="urn:microsoft.com/office/officeart/2005/8/layout/hList6"/>
    <dgm:cxn modelId="{8AA8F58C-6053-44AA-B4A0-E4530F85B820}" srcId="{B93A8AB4-542C-4450-A3B9-AB659F05158F}" destId="{9C48ED3D-CC7B-4BA7-BDE4-3A206F8B2196}" srcOrd="4" destOrd="0" parTransId="{0DA0D541-89C5-4B48-AA79-38D8C15380A8}" sibTransId="{F8E00821-D2CF-4262-8813-3920D4D9D3C2}"/>
    <dgm:cxn modelId="{62C658CC-D118-44C7-9B59-CB648605DB2A}" srcId="{B93A8AB4-542C-4450-A3B9-AB659F05158F}" destId="{C7471291-A13F-4B8B-9590-78C6D6ECDD4E}" srcOrd="1" destOrd="0" parTransId="{CF4E9E7D-21A8-4521-B9DB-0EE108B66C91}" sibTransId="{C87D4B1C-5E35-4114-8C5B-61012F16F285}"/>
    <dgm:cxn modelId="{01C61727-DD85-4EEA-A740-92AC85420253}" type="presParOf" srcId="{83C2AA9C-F171-479A-865A-5AEEB86A91B1}" destId="{00AD3ADF-1E0E-4E21-8CF3-BB681A4C1477}" srcOrd="0" destOrd="0" presId="urn:microsoft.com/office/officeart/2005/8/layout/hList6"/>
    <dgm:cxn modelId="{9ACAB06B-B53E-48AF-8CDA-56DF1F2D136F}" type="presParOf" srcId="{83C2AA9C-F171-479A-865A-5AEEB86A91B1}" destId="{1DDBCE92-C5BC-4006-94BA-786014338A02}" srcOrd="1" destOrd="0" presId="urn:microsoft.com/office/officeart/2005/8/layout/hList6"/>
    <dgm:cxn modelId="{751FD081-81F3-4924-9AA5-2F1DEB8B27A1}" type="presParOf" srcId="{83C2AA9C-F171-479A-865A-5AEEB86A91B1}" destId="{1FC0B4FF-8E5D-4D4C-B00F-C54F44821FE5}" srcOrd="2" destOrd="0" presId="urn:microsoft.com/office/officeart/2005/8/layout/hList6"/>
    <dgm:cxn modelId="{AE3A8252-513F-4DCE-B1A8-557BB848EABE}" type="presParOf" srcId="{83C2AA9C-F171-479A-865A-5AEEB86A91B1}" destId="{5D7494E8-9C15-4D46-80BD-F09D34357689}" srcOrd="3" destOrd="0" presId="urn:microsoft.com/office/officeart/2005/8/layout/hList6"/>
    <dgm:cxn modelId="{4AA654F2-31DF-40D8-B751-A53D88265BA9}" type="presParOf" srcId="{83C2AA9C-F171-479A-865A-5AEEB86A91B1}" destId="{02C7E45A-B05A-4CF1-A92B-80C9E08122C0}" srcOrd="4" destOrd="0" presId="urn:microsoft.com/office/officeart/2005/8/layout/hList6"/>
    <dgm:cxn modelId="{76AC8873-93A8-493C-A160-259A0F44967F}" type="presParOf" srcId="{83C2AA9C-F171-479A-865A-5AEEB86A91B1}" destId="{0765F99E-A662-4E91-AF28-9DF922B9610D}" srcOrd="5" destOrd="0" presId="urn:microsoft.com/office/officeart/2005/8/layout/hList6"/>
    <dgm:cxn modelId="{37E8AB71-0728-407E-A8CE-EF9BB4B883CE}" type="presParOf" srcId="{83C2AA9C-F171-479A-865A-5AEEB86A91B1}" destId="{109C4990-F01B-4F92-B8C6-341E44B5CC31}" srcOrd="6" destOrd="0" presId="urn:microsoft.com/office/officeart/2005/8/layout/hList6"/>
    <dgm:cxn modelId="{3A112756-A087-4555-B875-DB52A3D8EA57}" type="presParOf" srcId="{83C2AA9C-F171-479A-865A-5AEEB86A91B1}" destId="{5193BED6-AE3C-4486-B059-899D1DC64389}" srcOrd="7" destOrd="0" presId="urn:microsoft.com/office/officeart/2005/8/layout/hList6"/>
    <dgm:cxn modelId="{5204C3E3-B382-4D22-8965-883F554B1A05}" type="presParOf" srcId="{83C2AA9C-F171-479A-865A-5AEEB86A91B1}" destId="{0D70D255-6434-430E-9079-1FF36225D557}"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25BC2-1334-4E36-815F-4F04344CF33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fr-FR"/>
        </a:p>
      </dgm:t>
    </dgm:pt>
    <dgm:pt modelId="{5F041F66-1B63-40F9-AEAE-BBBC70036B92}">
      <dgm:prSet phldrT="[Texte]" custT="1"/>
      <dgm:spPr/>
      <dgm:t>
        <a:bodyPr/>
        <a:lstStyle/>
        <a:p>
          <a:r>
            <a:rPr lang="fr-FR" sz="2800" dirty="0" smtClean="0"/>
            <a:t>Stratégie et segmentation des activités</a:t>
          </a:r>
          <a:endParaRPr lang="fr-FR" sz="2800" dirty="0"/>
        </a:p>
      </dgm:t>
    </dgm:pt>
    <dgm:pt modelId="{0CFA7340-535D-40A0-B7BB-51A809603238}" type="parTrans" cxnId="{88F28F9B-BD1A-4027-BB1A-B6CD8DA4D506}">
      <dgm:prSet/>
      <dgm:spPr/>
      <dgm:t>
        <a:bodyPr/>
        <a:lstStyle/>
        <a:p>
          <a:endParaRPr lang="fr-FR" sz="4000"/>
        </a:p>
      </dgm:t>
    </dgm:pt>
    <dgm:pt modelId="{2AC7325B-3A38-4EB1-8928-5D98D357EFE5}" type="sibTrans" cxnId="{88F28F9B-BD1A-4027-BB1A-B6CD8DA4D506}">
      <dgm:prSet/>
      <dgm:spPr/>
      <dgm:t>
        <a:bodyPr/>
        <a:lstStyle/>
        <a:p>
          <a:endParaRPr lang="fr-FR" sz="4000"/>
        </a:p>
      </dgm:t>
    </dgm:pt>
    <dgm:pt modelId="{97B5F965-AA89-4375-867D-BE4C53D6FD89}">
      <dgm:prSet custT="1"/>
      <dgm:spPr/>
      <dgm:t>
        <a:bodyPr/>
        <a:lstStyle/>
        <a:p>
          <a:r>
            <a:rPr lang="fr-FR" sz="2800" dirty="0" smtClean="0"/>
            <a:t>Gestion du budget ( programmation/prospective, responsabilisation)</a:t>
          </a:r>
          <a:endParaRPr lang="fr-FR" sz="2800" dirty="0"/>
        </a:p>
      </dgm:t>
    </dgm:pt>
    <dgm:pt modelId="{EC3E2097-AC9C-40F5-A55A-DF6919B76904}" type="parTrans" cxnId="{09FA9AFD-550A-4862-9130-01D5A18D2FB3}">
      <dgm:prSet/>
      <dgm:spPr/>
      <dgm:t>
        <a:bodyPr/>
        <a:lstStyle/>
        <a:p>
          <a:endParaRPr lang="fr-FR" sz="4000"/>
        </a:p>
      </dgm:t>
    </dgm:pt>
    <dgm:pt modelId="{65DDAD11-4711-4823-97D0-CFFE6C4115DE}" type="sibTrans" cxnId="{09FA9AFD-550A-4862-9130-01D5A18D2FB3}">
      <dgm:prSet/>
      <dgm:spPr/>
      <dgm:t>
        <a:bodyPr/>
        <a:lstStyle/>
        <a:p>
          <a:endParaRPr lang="fr-FR" sz="4000"/>
        </a:p>
      </dgm:t>
    </dgm:pt>
    <dgm:pt modelId="{F51A7093-B803-4131-831E-5F98DBF1C26F}">
      <dgm:prSet custT="1"/>
      <dgm:spPr/>
      <dgm:t>
        <a:bodyPr/>
        <a:lstStyle/>
        <a:p>
          <a:r>
            <a:rPr lang="fr-FR" sz="2800" smtClean="0"/>
            <a:t>Système d'information( fiable, performant, évolutif et itératif, transversal : ciment de l'organisation en un mot)</a:t>
          </a:r>
          <a:endParaRPr lang="fr-FR" sz="2800" dirty="0"/>
        </a:p>
      </dgm:t>
    </dgm:pt>
    <dgm:pt modelId="{CD1445BC-74E9-4B2D-B32C-51206B98A689}" type="parTrans" cxnId="{EA7DF1D1-E62C-4C96-ACCF-933355F5C129}">
      <dgm:prSet/>
      <dgm:spPr/>
      <dgm:t>
        <a:bodyPr/>
        <a:lstStyle/>
        <a:p>
          <a:endParaRPr lang="fr-FR" sz="4000"/>
        </a:p>
      </dgm:t>
    </dgm:pt>
    <dgm:pt modelId="{F983D6B6-1EC4-4BC3-8FE2-C640D29A86E1}" type="sibTrans" cxnId="{EA7DF1D1-E62C-4C96-ACCF-933355F5C129}">
      <dgm:prSet/>
      <dgm:spPr/>
      <dgm:t>
        <a:bodyPr/>
        <a:lstStyle/>
        <a:p>
          <a:endParaRPr lang="fr-FR" sz="4000"/>
        </a:p>
      </dgm:t>
    </dgm:pt>
    <dgm:pt modelId="{6E0DCFDB-3DA9-4A93-8683-DA6C65BE8C61}" type="pres">
      <dgm:prSet presAssocID="{A4625BC2-1334-4E36-815F-4F04344CF333}" presName="linear" presStyleCnt="0">
        <dgm:presLayoutVars>
          <dgm:dir/>
          <dgm:animLvl val="lvl"/>
          <dgm:resizeHandles val="exact"/>
        </dgm:presLayoutVars>
      </dgm:prSet>
      <dgm:spPr/>
      <dgm:t>
        <a:bodyPr/>
        <a:lstStyle/>
        <a:p>
          <a:endParaRPr lang="fr-FR"/>
        </a:p>
      </dgm:t>
    </dgm:pt>
    <dgm:pt modelId="{4F8273F6-136E-46BC-98BC-73F9EE1C5A3D}" type="pres">
      <dgm:prSet presAssocID="{5F041F66-1B63-40F9-AEAE-BBBC70036B92}" presName="parentLin" presStyleCnt="0"/>
      <dgm:spPr/>
    </dgm:pt>
    <dgm:pt modelId="{4134FD29-5E51-4F29-8490-9317047BF5D6}" type="pres">
      <dgm:prSet presAssocID="{5F041F66-1B63-40F9-AEAE-BBBC70036B92}" presName="parentLeftMargin" presStyleLbl="node1" presStyleIdx="0" presStyleCnt="3"/>
      <dgm:spPr/>
      <dgm:t>
        <a:bodyPr/>
        <a:lstStyle/>
        <a:p>
          <a:endParaRPr lang="fr-FR"/>
        </a:p>
      </dgm:t>
    </dgm:pt>
    <dgm:pt modelId="{87552C40-32D9-4732-9C1F-1709B5BBA763}" type="pres">
      <dgm:prSet presAssocID="{5F041F66-1B63-40F9-AEAE-BBBC70036B92}" presName="parentText" presStyleLbl="node1" presStyleIdx="0" presStyleCnt="3" custScaleX="118133">
        <dgm:presLayoutVars>
          <dgm:chMax val="0"/>
          <dgm:bulletEnabled val="1"/>
        </dgm:presLayoutVars>
      </dgm:prSet>
      <dgm:spPr/>
      <dgm:t>
        <a:bodyPr/>
        <a:lstStyle/>
        <a:p>
          <a:endParaRPr lang="fr-FR"/>
        </a:p>
      </dgm:t>
    </dgm:pt>
    <dgm:pt modelId="{08EEFA9E-9991-4CB1-90AC-B0D697404A0D}" type="pres">
      <dgm:prSet presAssocID="{5F041F66-1B63-40F9-AEAE-BBBC70036B92}" presName="negativeSpace" presStyleCnt="0"/>
      <dgm:spPr/>
    </dgm:pt>
    <dgm:pt modelId="{0A7B2484-F851-47B1-95F1-1CD309AA2B28}" type="pres">
      <dgm:prSet presAssocID="{5F041F66-1B63-40F9-AEAE-BBBC70036B92}" presName="childText" presStyleLbl="conFgAcc1" presStyleIdx="0" presStyleCnt="3">
        <dgm:presLayoutVars>
          <dgm:bulletEnabled val="1"/>
        </dgm:presLayoutVars>
      </dgm:prSet>
      <dgm:spPr/>
    </dgm:pt>
    <dgm:pt modelId="{1D598B99-8571-4F11-806D-DAB603F7E626}" type="pres">
      <dgm:prSet presAssocID="{2AC7325B-3A38-4EB1-8928-5D98D357EFE5}" presName="spaceBetweenRectangles" presStyleCnt="0"/>
      <dgm:spPr/>
    </dgm:pt>
    <dgm:pt modelId="{C65AB3D3-F7FA-42B4-BBFB-54285AACE871}" type="pres">
      <dgm:prSet presAssocID="{97B5F965-AA89-4375-867D-BE4C53D6FD89}" presName="parentLin" presStyleCnt="0"/>
      <dgm:spPr/>
    </dgm:pt>
    <dgm:pt modelId="{EFEC8F02-412B-4716-800C-905517B2DB24}" type="pres">
      <dgm:prSet presAssocID="{97B5F965-AA89-4375-867D-BE4C53D6FD89}" presName="parentLeftMargin" presStyleLbl="node1" presStyleIdx="0" presStyleCnt="3"/>
      <dgm:spPr/>
      <dgm:t>
        <a:bodyPr/>
        <a:lstStyle/>
        <a:p>
          <a:endParaRPr lang="fr-FR"/>
        </a:p>
      </dgm:t>
    </dgm:pt>
    <dgm:pt modelId="{493AEE22-5B58-465F-A6F2-488305751426}" type="pres">
      <dgm:prSet presAssocID="{97B5F965-AA89-4375-867D-BE4C53D6FD89}" presName="parentText" presStyleLbl="node1" presStyleIdx="1" presStyleCnt="3" custScaleX="115989">
        <dgm:presLayoutVars>
          <dgm:chMax val="0"/>
          <dgm:bulletEnabled val="1"/>
        </dgm:presLayoutVars>
      </dgm:prSet>
      <dgm:spPr/>
      <dgm:t>
        <a:bodyPr/>
        <a:lstStyle/>
        <a:p>
          <a:endParaRPr lang="fr-FR"/>
        </a:p>
      </dgm:t>
    </dgm:pt>
    <dgm:pt modelId="{3AD1E7AD-4124-4ACA-8CB7-A2579EDB06CF}" type="pres">
      <dgm:prSet presAssocID="{97B5F965-AA89-4375-867D-BE4C53D6FD89}" presName="negativeSpace" presStyleCnt="0"/>
      <dgm:spPr/>
    </dgm:pt>
    <dgm:pt modelId="{A86EE0AD-3B8D-49A8-9829-7E39D4765D34}" type="pres">
      <dgm:prSet presAssocID="{97B5F965-AA89-4375-867D-BE4C53D6FD89}" presName="childText" presStyleLbl="conFgAcc1" presStyleIdx="1" presStyleCnt="3">
        <dgm:presLayoutVars>
          <dgm:bulletEnabled val="1"/>
        </dgm:presLayoutVars>
      </dgm:prSet>
      <dgm:spPr/>
    </dgm:pt>
    <dgm:pt modelId="{5EEE9DE9-AE62-4BD1-9C37-D71C3A249DC4}" type="pres">
      <dgm:prSet presAssocID="{65DDAD11-4711-4823-97D0-CFFE6C4115DE}" presName="spaceBetweenRectangles" presStyleCnt="0"/>
      <dgm:spPr/>
    </dgm:pt>
    <dgm:pt modelId="{373D2C86-07AE-4B60-B1C8-D535CD46673A}" type="pres">
      <dgm:prSet presAssocID="{F51A7093-B803-4131-831E-5F98DBF1C26F}" presName="parentLin" presStyleCnt="0"/>
      <dgm:spPr/>
    </dgm:pt>
    <dgm:pt modelId="{E5791A46-80CF-4519-990C-828353304652}" type="pres">
      <dgm:prSet presAssocID="{F51A7093-B803-4131-831E-5F98DBF1C26F}" presName="parentLeftMargin" presStyleLbl="node1" presStyleIdx="1" presStyleCnt="3"/>
      <dgm:spPr/>
      <dgm:t>
        <a:bodyPr/>
        <a:lstStyle/>
        <a:p>
          <a:endParaRPr lang="fr-FR"/>
        </a:p>
      </dgm:t>
    </dgm:pt>
    <dgm:pt modelId="{51565FB3-C71B-44C7-8AA8-B03D3D895813}" type="pres">
      <dgm:prSet presAssocID="{F51A7093-B803-4131-831E-5F98DBF1C26F}" presName="parentText" presStyleLbl="node1" presStyleIdx="2" presStyleCnt="3" custScaleX="119303" custLinFactNeighborX="-7005" custLinFactNeighborY="4148">
        <dgm:presLayoutVars>
          <dgm:chMax val="0"/>
          <dgm:bulletEnabled val="1"/>
        </dgm:presLayoutVars>
      </dgm:prSet>
      <dgm:spPr/>
      <dgm:t>
        <a:bodyPr/>
        <a:lstStyle/>
        <a:p>
          <a:endParaRPr lang="fr-FR"/>
        </a:p>
      </dgm:t>
    </dgm:pt>
    <dgm:pt modelId="{EE193511-C3D5-4871-B34E-78B3B68DA9D1}" type="pres">
      <dgm:prSet presAssocID="{F51A7093-B803-4131-831E-5F98DBF1C26F}" presName="negativeSpace" presStyleCnt="0"/>
      <dgm:spPr/>
    </dgm:pt>
    <dgm:pt modelId="{6EB9EE7C-9BA4-4C20-BFF5-DE394E180992}" type="pres">
      <dgm:prSet presAssocID="{F51A7093-B803-4131-831E-5F98DBF1C26F}" presName="childText" presStyleLbl="conFgAcc1" presStyleIdx="2" presStyleCnt="3">
        <dgm:presLayoutVars>
          <dgm:bulletEnabled val="1"/>
        </dgm:presLayoutVars>
      </dgm:prSet>
      <dgm:spPr/>
    </dgm:pt>
  </dgm:ptLst>
  <dgm:cxnLst>
    <dgm:cxn modelId="{FA93B2B2-5C5E-4F40-8003-222A674E5C6A}" type="presOf" srcId="{5F041F66-1B63-40F9-AEAE-BBBC70036B92}" destId="{4134FD29-5E51-4F29-8490-9317047BF5D6}" srcOrd="0" destOrd="0" presId="urn:microsoft.com/office/officeart/2005/8/layout/list1"/>
    <dgm:cxn modelId="{49DB22A7-5371-479C-9E14-37E23138E94E}" type="presOf" srcId="{F51A7093-B803-4131-831E-5F98DBF1C26F}" destId="{E5791A46-80CF-4519-990C-828353304652}" srcOrd="0" destOrd="0" presId="urn:microsoft.com/office/officeart/2005/8/layout/list1"/>
    <dgm:cxn modelId="{88F28F9B-BD1A-4027-BB1A-B6CD8DA4D506}" srcId="{A4625BC2-1334-4E36-815F-4F04344CF333}" destId="{5F041F66-1B63-40F9-AEAE-BBBC70036B92}" srcOrd="0" destOrd="0" parTransId="{0CFA7340-535D-40A0-B7BB-51A809603238}" sibTransId="{2AC7325B-3A38-4EB1-8928-5D98D357EFE5}"/>
    <dgm:cxn modelId="{D7A307EA-6DF0-4803-9B6F-5B4CDA692BCE}" type="presOf" srcId="{F51A7093-B803-4131-831E-5F98DBF1C26F}" destId="{51565FB3-C71B-44C7-8AA8-B03D3D895813}" srcOrd="1" destOrd="0" presId="urn:microsoft.com/office/officeart/2005/8/layout/list1"/>
    <dgm:cxn modelId="{09FA9AFD-550A-4862-9130-01D5A18D2FB3}" srcId="{A4625BC2-1334-4E36-815F-4F04344CF333}" destId="{97B5F965-AA89-4375-867D-BE4C53D6FD89}" srcOrd="1" destOrd="0" parTransId="{EC3E2097-AC9C-40F5-A55A-DF6919B76904}" sibTransId="{65DDAD11-4711-4823-97D0-CFFE6C4115DE}"/>
    <dgm:cxn modelId="{2D35437F-1EA7-4A33-8F57-6A457B6F6567}" type="presOf" srcId="{97B5F965-AA89-4375-867D-BE4C53D6FD89}" destId="{493AEE22-5B58-465F-A6F2-488305751426}" srcOrd="1" destOrd="0" presId="urn:microsoft.com/office/officeart/2005/8/layout/list1"/>
    <dgm:cxn modelId="{EA7DF1D1-E62C-4C96-ACCF-933355F5C129}" srcId="{A4625BC2-1334-4E36-815F-4F04344CF333}" destId="{F51A7093-B803-4131-831E-5F98DBF1C26F}" srcOrd="2" destOrd="0" parTransId="{CD1445BC-74E9-4B2D-B32C-51206B98A689}" sibTransId="{F983D6B6-1EC4-4BC3-8FE2-C640D29A86E1}"/>
    <dgm:cxn modelId="{D6152E21-7CFE-4847-AAEB-839F1E97E7CA}" type="presOf" srcId="{5F041F66-1B63-40F9-AEAE-BBBC70036B92}" destId="{87552C40-32D9-4732-9C1F-1709B5BBA763}" srcOrd="1" destOrd="0" presId="urn:microsoft.com/office/officeart/2005/8/layout/list1"/>
    <dgm:cxn modelId="{F77EE2F1-8DDA-4742-93FF-80601D5E1F3F}" type="presOf" srcId="{97B5F965-AA89-4375-867D-BE4C53D6FD89}" destId="{EFEC8F02-412B-4716-800C-905517B2DB24}" srcOrd="0" destOrd="0" presId="urn:microsoft.com/office/officeart/2005/8/layout/list1"/>
    <dgm:cxn modelId="{CFFC79C5-B3C1-4E24-B1FB-B5833603858E}" type="presOf" srcId="{A4625BC2-1334-4E36-815F-4F04344CF333}" destId="{6E0DCFDB-3DA9-4A93-8683-DA6C65BE8C61}" srcOrd="0" destOrd="0" presId="urn:microsoft.com/office/officeart/2005/8/layout/list1"/>
    <dgm:cxn modelId="{ABC97B9D-1127-4ED4-83CF-6AF20772A391}" type="presParOf" srcId="{6E0DCFDB-3DA9-4A93-8683-DA6C65BE8C61}" destId="{4F8273F6-136E-46BC-98BC-73F9EE1C5A3D}" srcOrd="0" destOrd="0" presId="urn:microsoft.com/office/officeart/2005/8/layout/list1"/>
    <dgm:cxn modelId="{BA63407D-784C-496E-B961-EAFA7977F5F4}" type="presParOf" srcId="{4F8273F6-136E-46BC-98BC-73F9EE1C5A3D}" destId="{4134FD29-5E51-4F29-8490-9317047BF5D6}" srcOrd="0" destOrd="0" presId="urn:microsoft.com/office/officeart/2005/8/layout/list1"/>
    <dgm:cxn modelId="{4EC92B76-BA81-4FBD-A370-C30887F9527F}" type="presParOf" srcId="{4F8273F6-136E-46BC-98BC-73F9EE1C5A3D}" destId="{87552C40-32D9-4732-9C1F-1709B5BBA763}" srcOrd="1" destOrd="0" presId="urn:microsoft.com/office/officeart/2005/8/layout/list1"/>
    <dgm:cxn modelId="{DB5E3E54-50BF-41E5-AE4E-50290B674C13}" type="presParOf" srcId="{6E0DCFDB-3DA9-4A93-8683-DA6C65BE8C61}" destId="{08EEFA9E-9991-4CB1-90AC-B0D697404A0D}" srcOrd="1" destOrd="0" presId="urn:microsoft.com/office/officeart/2005/8/layout/list1"/>
    <dgm:cxn modelId="{6344A4D8-D366-4EE7-BDB7-CB976D8A4EC9}" type="presParOf" srcId="{6E0DCFDB-3DA9-4A93-8683-DA6C65BE8C61}" destId="{0A7B2484-F851-47B1-95F1-1CD309AA2B28}" srcOrd="2" destOrd="0" presId="urn:microsoft.com/office/officeart/2005/8/layout/list1"/>
    <dgm:cxn modelId="{5940C072-DC48-4DF7-964B-5DA3E16478E3}" type="presParOf" srcId="{6E0DCFDB-3DA9-4A93-8683-DA6C65BE8C61}" destId="{1D598B99-8571-4F11-806D-DAB603F7E626}" srcOrd="3" destOrd="0" presId="urn:microsoft.com/office/officeart/2005/8/layout/list1"/>
    <dgm:cxn modelId="{349BCE9D-527B-48B6-8822-1BD56D3B5CD4}" type="presParOf" srcId="{6E0DCFDB-3DA9-4A93-8683-DA6C65BE8C61}" destId="{C65AB3D3-F7FA-42B4-BBFB-54285AACE871}" srcOrd="4" destOrd="0" presId="urn:microsoft.com/office/officeart/2005/8/layout/list1"/>
    <dgm:cxn modelId="{CCF67286-1611-4E65-B976-867FBB6E89A5}" type="presParOf" srcId="{C65AB3D3-F7FA-42B4-BBFB-54285AACE871}" destId="{EFEC8F02-412B-4716-800C-905517B2DB24}" srcOrd="0" destOrd="0" presId="urn:microsoft.com/office/officeart/2005/8/layout/list1"/>
    <dgm:cxn modelId="{8B8A9F40-F4C4-4243-9917-8DA55602B4B7}" type="presParOf" srcId="{C65AB3D3-F7FA-42B4-BBFB-54285AACE871}" destId="{493AEE22-5B58-465F-A6F2-488305751426}" srcOrd="1" destOrd="0" presId="urn:microsoft.com/office/officeart/2005/8/layout/list1"/>
    <dgm:cxn modelId="{287F919D-35D9-46E6-9BD4-EAF94FC749A5}" type="presParOf" srcId="{6E0DCFDB-3DA9-4A93-8683-DA6C65BE8C61}" destId="{3AD1E7AD-4124-4ACA-8CB7-A2579EDB06CF}" srcOrd="5" destOrd="0" presId="urn:microsoft.com/office/officeart/2005/8/layout/list1"/>
    <dgm:cxn modelId="{C9416BF3-39C9-463E-A929-A5D656F9EE1A}" type="presParOf" srcId="{6E0DCFDB-3DA9-4A93-8683-DA6C65BE8C61}" destId="{A86EE0AD-3B8D-49A8-9829-7E39D4765D34}" srcOrd="6" destOrd="0" presId="urn:microsoft.com/office/officeart/2005/8/layout/list1"/>
    <dgm:cxn modelId="{54DFB67A-4D86-4A94-B855-79C889623668}" type="presParOf" srcId="{6E0DCFDB-3DA9-4A93-8683-DA6C65BE8C61}" destId="{5EEE9DE9-AE62-4BD1-9C37-D71C3A249DC4}" srcOrd="7" destOrd="0" presId="urn:microsoft.com/office/officeart/2005/8/layout/list1"/>
    <dgm:cxn modelId="{F9B1E8F4-A8D9-4E0B-9E8B-D0A935E35ABD}" type="presParOf" srcId="{6E0DCFDB-3DA9-4A93-8683-DA6C65BE8C61}" destId="{373D2C86-07AE-4B60-B1C8-D535CD46673A}" srcOrd="8" destOrd="0" presId="urn:microsoft.com/office/officeart/2005/8/layout/list1"/>
    <dgm:cxn modelId="{B608A4AF-AF4A-46D2-9C7B-199F4584998B}" type="presParOf" srcId="{373D2C86-07AE-4B60-B1C8-D535CD46673A}" destId="{E5791A46-80CF-4519-990C-828353304652}" srcOrd="0" destOrd="0" presId="urn:microsoft.com/office/officeart/2005/8/layout/list1"/>
    <dgm:cxn modelId="{60A326B7-9436-42BA-BFC8-E9238DC8D0B9}" type="presParOf" srcId="{373D2C86-07AE-4B60-B1C8-D535CD46673A}" destId="{51565FB3-C71B-44C7-8AA8-B03D3D895813}" srcOrd="1" destOrd="0" presId="urn:microsoft.com/office/officeart/2005/8/layout/list1"/>
    <dgm:cxn modelId="{5B3DCB9F-706B-4954-B284-2FD46AC8488C}" type="presParOf" srcId="{6E0DCFDB-3DA9-4A93-8683-DA6C65BE8C61}" destId="{EE193511-C3D5-4871-B34E-78B3B68DA9D1}" srcOrd="9" destOrd="0" presId="urn:microsoft.com/office/officeart/2005/8/layout/list1"/>
    <dgm:cxn modelId="{8DE57BC8-20D2-4A71-8A22-F379896DEAD9}" type="presParOf" srcId="{6E0DCFDB-3DA9-4A93-8683-DA6C65BE8C61}" destId="{6EB9EE7C-9BA4-4C20-BFF5-DE394E18099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2124B0-6C9B-4F49-965F-DA7478376E62}"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fr-FR"/>
        </a:p>
      </dgm:t>
    </dgm:pt>
    <dgm:pt modelId="{FCA37EB9-B41C-4262-A998-5B2AC20E257E}">
      <dgm:prSet phldrT="[Texte]"/>
      <dgm:spPr/>
      <dgm:t>
        <a:bodyPr/>
        <a:lstStyle/>
        <a:p>
          <a:r>
            <a:rPr lang="en-GB" b="1" i="1" dirty="0" err="1" smtClean="0">
              <a:latin typeface="Arial" pitchFamily="18"/>
              <a:ea typeface="SimSun" pitchFamily="2"/>
              <a:cs typeface="Mangal" pitchFamily="2"/>
            </a:rPr>
            <a:t>Restituer</a:t>
          </a:r>
          <a:r>
            <a:rPr lang="en-GB" b="1" i="1" dirty="0" smtClean="0">
              <a:latin typeface="Arial" pitchFamily="18"/>
              <a:ea typeface="SimSun" pitchFamily="2"/>
              <a:cs typeface="Mangal" pitchFamily="2"/>
            </a:rPr>
            <a:t> </a:t>
          </a:r>
        </a:p>
        <a:p>
          <a:r>
            <a:rPr lang="en-GB" b="1" i="1" dirty="0" smtClean="0">
              <a:latin typeface="Arial" pitchFamily="18"/>
              <a:ea typeface="SimSun" pitchFamily="2"/>
              <a:cs typeface="Mangal" pitchFamily="2"/>
            </a:rPr>
            <a:t>(</a:t>
          </a:r>
          <a:r>
            <a:rPr lang="en-GB" b="1" i="1" dirty="0" err="1" smtClean="0">
              <a:latin typeface="Arial" pitchFamily="18"/>
              <a:ea typeface="SimSun" pitchFamily="2"/>
              <a:cs typeface="Mangal" pitchFamily="2"/>
            </a:rPr>
            <a:t>enjeu</a:t>
          </a:r>
          <a:r>
            <a:rPr lang="en-GB" b="1" i="1" dirty="0" smtClean="0">
              <a:latin typeface="Arial" pitchFamily="18"/>
              <a:ea typeface="SimSun" pitchFamily="2"/>
              <a:cs typeface="Mangal" pitchFamily="2"/>
            </a:rPr>
            <a:t> </a:t>
          </a:r>
          <a:r>
            <a:rPr lang="en-GB" b="1" i="1" dirty="0" err="1" smtClean="0">
              <a:latin typeface="Arial" pitchFamily="18"/>
              <a:ea typeface="SimSun" pitchFamily="2"/>
              <a:cs typeface="Mangal" pitchFamily="2"/>
            </a:rPr>
            <a:t>stratégique</a:t>
          </a:r>
          <a:r>
            <a:rPr lang="en-GB" b="1" i="1" dirty="0" smtClean="0">
              <a:latin typeface="Arial" pitchFamily="18"/>
              <a:ea typeface="SimSun" pitchFamily="2"/>
              <a:cs typeface="Mangal" pitchFamily="2"/>
            </a:rPr>
            <a:t>) : la construction des tableaux de </a:t>
          </a:r>
          <a:r>
            <a:rPr lang="en-GB" b="1" i="1" dirty="0" err="1" smtClean="0">
              <a:latin typeface="Arial" pitchFamily="18"/>
              <a:ea typeface="SimSun" pitchFamily="2"/>
              <a:cs typeface="Mangal" pitchFamily="2"/>
            </a:rPr>
            <a:t>bord</a:t>
          </a:r>
          <a:endParaRPr lang="fr-FR" dirty="0"/>
        </a:p>
      </dgm:t>
    </dgm:pt>
    <dgm:pt modelId="{FC73043E-042B-46B3-BE09-EA4950764A7C}" type="parTrans" cxnId="{80E5769C-F509-4376-9CE3-687780856629}">
      <dgm:prSet/>
      <dgm:spPr/>
      <dgm:t>
        <a:bodyPr/>
        <a:lstStyle/>
        <a:p>
          <a:endParaRPr lang="fr-FR"/>
        </a:p>
      </dgm:t>
    </dgm:pt>
    <dgm:pt modelId="{99791198-F228-4A0C-84E6-851CF69B5DE9}" type="sibTrans" cxnId="{80E5769C-F509-4376-9CE3-687780856629}">
      <dgm:prSet/>
      <dgm:spPr/>
      <dgm:t>
        <a:bodyPr/>
        <a:lstStyle/>
        <a:p>
          <a:endParaRPr lang="fr-FR"/>
        </a:p>
      </dgm:t>
    </dgm:pt>
    <dgm:pt modelId="{147B5BBD-2278-4B66-BE5F-4350B726535E}">
      <dgm:prSet/>
      <dgm:spPr/>
      <dgm:t>
        <a:bodyPr/>
        <a:lstStyle/>
        <a:p>
          <a:r>
            <a:rPr lang="en-GB" b="1" i="1" dirty="0" smtClean="0">
              <a:latin typeface="Arial" pitchFamily="18"/>
              <a:ea typeface="SimSun" pitchFamily="2"/>
              <a:cs typeface="Mangal" pitchFamily="2"/>
            </a:rPr>
            <a:t>Structurer </a:t>
          </a:r>
        </a:p>
        <a:p>
          <a:r>
            <a:rPr lang="en-GB" b="1" i="1" dirty="0" smtClean="0">
              <a:latin typeface="Arial" pitchFamily="18"/>
              <a:ea typeface="SimSun" pitchFamily="2"/>
              <a:cs typeface="Mangal" pitchFamily="2"/>
            </a:rPr>
            <a:t>(</a:t>
          </a:r>
          <a:r>
            <a:rPr lang="en-GB" b="1" i="1" dirty="0" err="1" smtClean="0">
              <a:latin typeface="Arial" pitchFamily="18"/>
              <a:ea typeface="SimSun" pitchFamily="2"/>
              <a:cs typeface="Mangal" pitchFamily="2"/>
            </a:rPr>
            <a:t>enjeu</a:t>
          </a:r>
          <a:r>
            <a:rPr lang="en-GB" b="1" i="1" dirty="0" smtClean="0">
              <a:latin typeface="Arial" pitchFamily="18"/>
              <a:ea typeface="SimSun" pitchFamily="2"/>
              <a:cs typeface="Mangal" pitchFamily="2"/>
            </a:rPr>
            <a:t> </a:t>
          </a:r>
          <a:r>
            <a:rPr lang="en-GB" b="1" i="1" dirty="0" err="1" smtClean="0">
              <a:latin typeface="Arial" pitchFamily="18"/>
              <a:ea typeface="SimSun" pitchFamily="2"/>
              <a:cs typeface="Mangal" pitchFamily="2"/>
            </a:rPr>
            <a:t>informatique</a:t>
          </a:r>
          <a:r>
            <a:rPr lang="en-GB" b="1" i="1" dirty="0" smtClean="0">
              <a:latin typeface="Arial" pitchFamily="18"/>
              <a:ea typeface="SimSun" pitchFamily="2"/>
              <a:cs typeface="Mangal" pitchFamily="2"/>
            </a:rPr>
            <a:t>) </a:t>
          </a:r>
        </a:p>
        <a:p>
          <a:r>
            <a:rPr lang="en-GB" b="1" i="1" dirty="0" smtClean="0">
              <a:latin typeface="Arial" pitchFamily="18"/>
              <a:ea typeface="SimSun" pitchFamily="2"/>
              <a:cs typeface="Mangal" pitchFamily="2"/>
            </a:rPr>
            <a:t> La structuration de </a:t>
          </a:r>
          <a:r>
            <a:rPr lang="en-GB" b="1" i="1" dirty="0" err="1" smtClean="0">
              <a:latin typeface="Arial" pitchFamily="18"/>
              <a:ea typeface="SimSun" pitchFamily="2"/>
              <a:cs typeface="Mangal" pitchFamily="2"/>
            </a:rPr>
            <a:t>l’information</a:t>
          </a:r>
          <a:r>
            <a:rPr lang="en-GB" b="1" i="1" dirty="0" smtClean="0">
              <a:latin typeface="Arial" pitchFamily="18"/>
              <a:ea typeface="SimSun" pitchFamily="2"/>
              <a:cs typeface="Mangal" pitchFamily="2"/>
            </a:rPr>
            <a:t> </a:t>
          </a:r>
          <a:r>
            <a:rPr lang="en-GB" b="1" i="1" dirty="0" err="1" smtClean="0">
              <a:latin typeface="Arial" pitchFamily="18"/>
              <a:ea typeface="SimSun" pitchFamily="2"/>
              <a:cs typeface="Mangal" pitchFamily="2"/>
            </a:rPr>
            <a:t>dans</a:t>
          </a:r>
          <a:r>
            <a:rPr lang="en-GB" b="1" i="1" dirty="0" smtClean="0">
              <a:latin typeface="Arial" pitchFamily="18"/>
              <a:ea typeface="SimSun" pitchFamily="2"/>
              <a:cs typeface="Mangal" pitchFamily="2"/>
            </a:rPr>
            <a:t> les </a:t>
          </a:r>
          <a:r>
            <a:rPr lang="en-GB" b="1" i="1" dirty="0" err="1" smtClean="0">
              <a:latin typeface="Arial" pitchFamily="18"/>
              <a:ea typeface="SimSun" pitchFamily="2"/>
              <a:cs typeface="Mangal" pitchFamily="2"/>
            </a:rPr>
            <a:t>outils</a:t>
          </a:r>
          <a:r>
            <a:rPr lang="en-GB" b="1" i="1" dirty="0" smtClean="0">
              <a:latin typeface="Arial" pitchFamily="18"/>
              <a:ea typeface="SimSun" pitchFamily="2"/>
              <a:cs typeface="Mangal" pitchFamily="2"/>
            </a:rPr>
            <a:t> de </a:t>
          </a:r>
          <a:r>
            <a:rPr lang="en-GB" b="1" i="1" dirty="0" err="1" smtClean="0">
              <a:latin typeface="Arial" pitchFamily="18"/>
              <a:ea typeface="SimSun" pitchFamily="2"/>
              <a:cs typeface="Mangal" pitchFamily="2"/>
            </a:rPr>
            <a:t>synthèse</a:t>
          </a:r>
          <a:endParaRPr lang="en-GB" b="1" i="1" dirty="0">
            <a:latin typeface="Arial" pitchFamily="18"/>
            <a:ea typeface="SimSun" pitchFamily="2"/>
            <a:cs typeface="Mangal" pitchFamily="2"/>
          </a:endParaRPr>
        </a:p>
      </dgm:t>
    </dgm:pt>
    <dgm:pt modelId="{FF8DE9A1-CD32-4B15-ABC8-AA252309464D}" type="parTrans" cxnId="{8B65F52A-1F3D-4A89-A65A-69115678C4E2}">
      <dgm:prSet/>
      <dgm:spPr/>
      <dgm:t>
        <a:bodyPr/>
        <a:lstStyle/>
        <a:p>
          <a:endParaRPr lang="fr-FR"/>
        </a:p>
      </dgm:t>
    </dgm:pt>
    <dgm:pt modelId="{16FA7627-4F50-44D3-BFCF-CE627AE98CFA}" type="sibTrans" cxnId="{8B65F52A-1F3D-4A89-A65A-69115678C4E2}">
      <dgm:prSet/>
      <dgm:spPr/>
      <dgm:t>
        <a:bodyPr/>
        <a:lstStyle/>
        <a:p>
          <a:endParaRPr lang="fr-FR"/>
        </a:p>
      </dgm:t>
    </dgm:pt>
    <dgm:pt modelId="{6B2866F9-8FAD-40F4-AD41-A27E6BCCC570}">
      <dgm:prSet/>
      <dgm:spPr/>
      <dgm:t>
        <a:bodyPr/>
        <a:lstStyle/>
        <a:p>
          <a:r>
            <a:rPr lang="en-GB" b="1" i="1" dirty="0" err="1" smtClean="0">
              <a:latin typeface="Arial" pitchFamily="18"/>
              <a:ea typeface="SimSun" pitchFamily="2"/>
              <a:cs typeface="Mangal" pitchFamily="2"/>
            </a:rPr>
            <a:t>Fiabiliser</a:t>
          </a:r>
          <a:r>
            <a:rPr lang="en-GB" b="1" i="1" dirty="0" smtClean="0">
              <a:latin typeface="Arial" pitchFamily="18"/>
              <a:ea typeface="SimSun" pitchFamily="2"/>
              <a:cs typeface="Mangal" pitchFamily="2"/>
            </a:rPr>
            <a:t> </a:t>
          </a:r>
        </a:p>
        <a:p>
          <a:r>
            <a:rPr lang="en-GB" b="1" i="1" dirty="0" smtClean="0">
              <a:latin typeface="Arial" pitchFamily="18"/>
              <a:ea typeface="SimSun" pitchFamily="2"/>
              <a:cs typeface="Mangal" pitchFamily="2"/>
            </a:rPr>
            <a:t>(</a:t>
          </a:r>
          <a:r>
            <a:rPr lang="en-GB" b="1" i="1" dirty="0" err="1" smtClean="0">
              <a:latin typeface="Arial" pitchFamily="18"/>
              <a:ea typeface="SimSun" pitchFamily="2"/>
              <a:cs typeface="Mangal" pitchFamily="2"/>
            </a:rPr>
            <a:t>enjeu</a:t>
          </a:r>
          <a:r>
            <a:rPr lang="en-GB" b="1" i="1" dirty="0" smtClean="0">
              <a:latin typeface="Arial" pitchFamily="18"/>
              <a:ea typeface="SimSun" pitchFamily="2"/>
              <a:cs typeface="Mangal" pitchFamily="2"/>
            </a:rPr>
            <a:t> de </a:t>
          </a:r>
          <a:r>
            <a:rPr lang="en-GB" b="1" i="1" dirty="0" err="1" smtClean="0">
              <a:latin typeface="Arial" pitchFamily="18"/>
              <a:ea typeface="SimSun" pitchFamily="2"/>
              <a:cs typeface="Mangal" pitchFamily="2"/>
            </a:rPr>
            <a:t>sensibilisation</a:t>
          </a:r>
          <a:r>
            <a:rPr lang="en-GB" b="1" i="1" dirty="0" smtClean="0">
              <a:latin typeface="Arial" pitchFamily="18"/>
              <a:ea typeface="SimSun" pitchFamily="2"/>
              <a:cs typeface="Mangal" pitchFamily="2"/>
            </a:rPr>
            <a:t>) : </a:t>
          </a:r>
          <a:r>
            <a:rPr lang="en-GB" b="1" i="1" dirty="0" err="1" smtClean="0">
              <a:latin typeface="Arial" pitchFamily="18"/>
              <a:ea typeface="SimSun" pitchFamily="2"/>
              <a:cs typeface="Mangal" pitchFamily="2"/>
            </a:rPr>
            <a:t>améliorer</a:t>
          </a:r>
          <a:r>
            <a:rPr lang="en-GB" b="1" i="1" dirty="0" smtClean="0">
              <a:latin typeface="Arial" pitchFamily="18"/>
              <a:ea typeface="SimSun" pitchFamily="2"/>
              <a:cs typeface="Mangal" pitchFamily="2"/>
            </a:rPr>
            <a:t> la </a:t>
          </a:r>
          <a:r>
            <a:rPr lang="en-GB" b="1" i="1" dirty="0" err="1" smtClean="0">
              <a:latin typeface="Arial" pitchFamily="18"/>
              <a:ea typeface="SimSun" pitchFamily="2"/>
              <a:cs typeface="Mangal" pitchFamily="2"/>
            </a:rPr>
            <a:t>fiabilité</a:t>
          </a:r>
          <a:r>
            <a:rPr lang="en-GB" b="1" i="1" dirty="0" smtClean="0">
              <a:latin typeface="Arial" pitchFamily="18"/>
              <a:ea typeface="SimSun" pitchFamily="2"/>
              <a:cs typeface="Mangal" pitchFamily="2"/>
            </a:rPr>
            <a:t> des </a:t>
          </a:r>
          <a:r>
            <a:rPr lang="en-GB" b="1" i="1" dirty="0" err="1" smtClean="0">
              <a:latin typeface="Arial" pitchFamily="18"/>
              <a:ea typeface="SimSun" pitchFamily="2"/>
              <a:cs typeface="Mangal" pitchFamily="2"/>
            </a:rPr>
            <a:t>informations</a:t>
          </a:r>
          <a:endParaRPr lang="en-GB" b="1" i="1" dirty="0">
            <a:latin typeface="Arial" pitchFamily="18"/>
            <a:ea typeface="SimSun" pitchFamily="2"/>
            <a:cs typeface="Mangal" pitchFamily="2"/>
          </a:endParaRPr>
        </a:p>
      </dgm:t>
    </dgm:pt>
    <dgm:pt modelId="{7F08B1C7-B71B-49D8-864F-B93035FA0E0C}" type="parTrans" cxnId="{01812DB7-4F9D-4759-80CE-EA1EB06554F1}">
      <dgm:prSet/>
      <dgm:spPr/>
      <dgm:t>
        <a:bodyPr/>
        <a:lstStyle/>
        <a:p>
          <a:endParaRPr lang="fr-FR"/>
        </a:p>
      </dgm:t>
    </dgm:pt>
    <dgm:pt modelId="{D89293A0-F414-4940-93DF-119209BBDCF1}" type="sibTrans" cxnId="{01812DB7-4F9D-4759-80CE-EA1EB06554F1}">
      <dgm:prSet/>
      <dgm:spPr/>
      <dgm:t>
        <a:bodyPr/>
        <a:lstStyle/>
        <a:p>
          <a:endParaRPr lang="fr-FR"/>
        </a:p>
      </dgm:t>
    </dgm:pt>
    <dgm:pt modelId="{CD948AB4-57ED-4299-9D12-5C5697B3CD24}" type="pres">
      <dgm:prSet presAssocID="{D42124B0-6C9B-4F49-965F-DA7478376E62}" presName="Name0" presStyleCnt="0">
        <dgm:presLayoutVars>
          <dgm:dir/>
          <dgm:resizeHandles val="exact"/>
        </dgm:presLayoutVars>
      </dgm:prSet>
      <dgm:spPr/>
      <dgm:t>
        <a:bodyPr/>
        <a:lstStyle/>
        <a:p>
          <a:endParaRPr lang="fr-FR"/>
        </a:p>
      </dgm:t>
    </dgm:pt>
    <dgm:pt modelId="{DDC10FBC-F074-4CA8-8775-733C651A2600}" type="pres">
      <dgm:prSet presAssocID="{FCA37EB9-B41C-4262-A998-5B2AC20E257E}" presName="node" presStyleLbl="node1" presStyleIdx="0" presStyleCnt="3">
        <dgm:presLayoutVars>
          <dgm:bulletEnabled val="1"/>
        </dgm:presLayoutVars>
      </dgm:prSet>
      <dgm:spPr/>
      <dgm:t>
        <a:bodyPr/>
        <a:lstStyle/>
        <a:p>
          <a:endParaRPr lang="fr-FR"/>
        </a:p>
      </dgm:t>
    </dgm:pt>
    <dgm:pt modelId="{487B56C0-7712-4E82-9281-89CAD33484F1}" type="pres">
      <dgm:prSet presAssocID="{99791198-F228-4A0C-84E6-851CF69B5DE9}" presName="sibTrans" presStyleCnt="0"/>
      <dgm:spPr/>
    </dgm:pt>
    <dgm:pt modelId="{AE4086F7-8192-4F97-AFF4-DD3562F09CB2}" type="pres">
      <dgm:prSet presAssocID="{147B5BBD-2278-4B66-BE5F-4350B726535E}" presName="node" presStyleLbl="node1" presStyleIdx="1" presStyleCnt="3">
        <dgm:presLayoutVars>
          <dgm:bulletEnabled val="1"/>
        </dgm:presLayoutVars>
      </dgm:prSet>
      <dgm:spPr/>
      <dgm:t>
        <a:bodyPr/>
        <a:lstStyle/>
        <a:p>
          <a:endParaRPr lang="fr-FR"/>
        </a:p>
      </dgm:t>
    </dgm:pt>
    <dgm:pt modelId="{5EE39E0C-95C4-4486-A3F3-34AD1D5BEDCC}" type="pres">
      <dgm:prSet presAssocID="{16FA7627-4F50-44D3-BFCF-CE627AE98CFA}" presName="sibTrans" presStyleCnt="0"/>
      <dgm:spPr/>
    </dgm:pt>
    <dgm:pt modelId="{6FDCB1AD-37A7-4B75-98C4-4187C96C43C4}" type="pres">
      <dgm:prSet presAssocID="{6B2866F9-8FAD-40F4-AD41-A27E6BCCC570}" presName="node" presStyleLbl="node1" presStyleIdx="2" presStyleCnt="3" custLinFactNeighborX="-16880" custLinFactNeighborY="-4273">
        <dgm:presLayoutVars>
          <dgm:bulletEnabled val="1"/>
        </dgm:presLayoutVars>
      </dgm:prSet>
      <dgm:spPr/>
      <dgm:t>
        <a:bodyPr/>
        <a:lstStyle/>
        <a:p>
          <a:endParaRPr lang="fr-FR"/>
        </a:p>
      </dgm:t>
    </dgm:pt>
  </dgm:ptLst>
  <dgm:cxnLst>
    <dgm:cxn modelId="{7E4794B2-6170-41F8-8F81-74B44AABA7E0}" type="presOf" srcId="{D42124B0-6C9B-4F49-965F-DA7478376E62}" destId="{CD948AB4-57ED-4299-9D12-5C5697B3CD24}" srcOrd="0" destOrd="0" presId="urn:microsoft.com/office/officeart/2005/8/layout/hList6"/>
    <dgm:cxn modelId="{80E5769C-F509-4376-9CE3-687780856629}" srcId="{D42124B0-6C9B-4F49-965F-DA7478376E62}" destId="{FCA37EB9-B41C-4262-A998-5B2AC20E257E}" srcOrd="0" destOrd="0" parTransId="{FC73043E-042B-46B3-BE09-EA4950764A7C}" sibTransId="{99791198-F228-4A0C-84E6-851CF69B5DE9}"/>
    <dgm:cxn modelId="{059ECAE8-DEAB-455D-80AC-B8B8800653F2}" type="presOf" srcId="{147B5BBD-2278-4B66-BE5F-4350B726535E}" destId="{AE4086F7-8192-4F97-AFF4-DD3562F09CB2}" srcOrd="0" destOrd="0" presId="urn:microsoft.com/office/officeart/2005/8/layout/hList6"/>
    <dgm:cxn modelId="{37B48755-503E-4896-B017-DAF95F354F35}" type="presOf" srcId="{6B2866F9-8FAD-40F4-AD41-A27E6BCCC570}" destId="{6FDCB1AD-37A7-4B75-98C4-4187C96C43C4}" srcOrd="0" destOrd="0" presId="urn:microsoft.com/office/officeart/2005/8/layout/hList6"/>
    <dgm:cxn modelId="{8B65F52A-1F3D-4A89-A65A-69115678C4E2}" srcId="{D42124B0-6C9B-4F49-965F-DA7478376E62}" destId="{147B5BBD-2278-4B66-BE5F-4350B726535E}" srcOrd="1" destOrd="0" parTransId="{FF8DE9A1-CD32-4B15-ABC8-AA252309464D}" sibTransId="{16FA7627-4F50-44D3-BFCF-CE627AE98CFA}"/>
    <dgm:cxn modelId="{01812DB7-4F9D-4759-80CE-EA1EB06554F1}" srcId="{D42124B0-6C9B-4F49-965F-DA7478376E62}" destId="{6B2866F9-8FAD-40F4-AD41-A27E6BCCC570}" srcOrd="2" destOrd="0" parTransId="{7F08B1C7-B71B-49D8-864F-B93035FA0E0C}" sibTransId="{D89293A0-F414-4940-93DF-119209BBDCF1}"/>
    <dgm:cxn modelId="{E847E589-D219-44AA-978C-5D89D9517A2A}" type="presOf" srcId="{FCA37EB9-B41C-4262-A998-5B2AC20E257E}" destId="{DDC10FBC-F074-4CA8-8775-733C651A2600}" srcOrd="0" destOrd="0" presId="urn:microsoft.com/office/officeart/2005/8/layout/hList6"/>
    <dgm:cxn modelId="{20EB8B0D-926C-4E4C-B4E4-C2B216358916}" type="presParOf" srcId="{CD948AB4-57ED-4299-9D12-5C5697B3CD24}" destId="{DDC10FBC-F074-4CA8-8775-733C651A2600}" srcOrd="0" destOrd="0" presId="urn:microsoft.com/office/officeart/2005/8/layout/hList6"/>
    <dgm:cxn modelId="{79BF807E-270A-4B4F-86D6-8555C272D262}" type="presParOf" srcId="{CD948AB4-57ED-4299-9D12-5C5697B3CD24}" destId="{487B56C0-7712-4E82-9281-89CAD33484F1}" srcOrd="1" destOrd="0" presId="urn:microsoft.com/office/officeart/2005/8/layout/hList6"/>
    <dgm:cxn modelId="{B4334216-B9B5-46A0-96EF-23C2DC266B6F}" type="presParOf" srcId="{CD948AB4-57ED-4299-9D12-5C5697B3CD24}" destId="{AE4086F7-8192-4F97-AFF4-DD3562F09CB2}" srcOrd="2" destOrd="0" presId="urn:microsoft.com/office/officeart/2005/8/layout/hList6"/>
    <dgm:cxn modelId="{8D5E5AA8-D6DC-488D-80AB-A06F90B2FA96}" type="presParOf" srcId="{CD948AB4-57ED-4299-9D12-5C5697B3CD24}" destId="{5EE39E0C-95C4-4486-A3F3-34AD1D5BEDCC}" srcOrd="3" destOrd="0" presId="urn:microsoft.com/office/officeart/2005/8/layout/hList6"/>
    <dgm:cxn modelId="{8261DDC4-0C50-4072-9629-44AFB0F23F32}" type="presParOf" srcId="{CD948AB4-57ED-4299-9D12-5C5697B3CD24}" destId="{6FDCB1AD-37A7-4B75-98C4-4187C96C43C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50D16A-F9D0-4FAC-B873-55A7B8C1D5C2}" type="doc">
      <dgm:prSet loTypeId="urn:microsoft.com/office/officeart/2005/8/layout/hierarchy6" loCatId="hierarchy" qsTypeId="urn:microsoft.com/office/officeart/2005/8/quickstyle/simple3" qsCatId="simple" csTypeId="urn:microsoft.com/office/officeart/2005/8/colors/colorful3" csCatId="colorful" phldr="1"/>
      <dgm:spPr/>
      <dgm:t>
        <a:bodyPr/>
        <a:lstStyle/>
        <a:p>
          <a:endParaRPr lang="fr-FR"/>
        </a:p>
      </dgm:t>
    </dgm:pt>
    <dgm:pt modelId="{F8FCBB31-6099-4C2E-9316-1A95725DB05C}">
      <dgm:prSet phldrT="[Texte]"/>
      <dgm:spPr/>
      <dgm:t>
        <a:bodyPr/>
        <a:lstStyle/>
        <a:p>
          <a:r>
            <a:rPr lang="fr-FR" b="1" dirty="0" smtClean="0">
              <a:effectLst>
                <a:outerShdw blurRad="38100" dist="38100" dir="2700000" algn="tl">
                  <a:srgbClr val="000000">
                    <a:alpha val="43137"/>
                  </a:srgbClr>
                </a:outerShdw>
              </a:effectLst>
            </a:rPr>
            <a:t>Objectifs Stratégiques</a:t>
          </a:r>
          <a:endParaRPr lang="fr-FR" dirty="0">
            <a:effectLst>
              <a:outerShdw blurRad="38100" dist="38100" dir="2700000" algn="tl">
                <a:srgbClr val="000000">
                  <a:alpha val="43137"/>
                </a:srgbClr>
              </a:outerShdw>
            </a:effectLst>
          </a:endParaRPr>
        </a:p>
      </dgm:t>
    </dgm:pt>
    <dgm:pt modelId="{7E8C6DC9-A83C-433E-87F1-CAA4E690AB12}" type="parTrans" cxnId="{6D3442D5-216A-4FE8-86FC-C7BD54CD55E9}">
      <dgm:prSet/>
      <dgm:spPr/>
      <dgm:t>
        <a:bodyPr/>
        <a:lstStyle/>
        <a:p>
          <a:endParaRPr lang="fr-FR"/>
        </a:p>
      </dgm:t>
    </dgm:pt>
    <dgm:pt modelId="{2ED2BC02-DF81-49A8-ABBA-CB390A7F1211}" type="sibTrans" cxnId="{6D3442D5-216A-4FE8-86FC-C7BD54CD55E9}">
      <dgm:prSet/>
      <dgm:spPr/>
      <dgm:t>
        <a:bodyPr/>
        <a:lstStyle/>
        <a:p>
          <a:endParaRPr lang="fr-FR"/>
        </a:p>
      </dgm:t>
    </dgm:pt>
    <dgm:pt modelId="{142E333D-9A53-4584-82AF-986264356AF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effectLst>
                <a:outerShdw blurRad="38100" dist="38100" dir="2700000" algn="tl">
                  <a:srgbClr val="000000">
                    <a:alpha val="43137"/>
                  </a:srgbClr>
                </a:outerShdw>
              </a:effectLst>
            </a:rPr>
            <a:t>Objectifs Opérationnels</a:t>
          </a:r>
        </a:p>
      </dgm:t>
    </dgm:pt>
    <dgm:pt modelId="{74A07586-8249-43CD-B16C-2BD182A3AB0C}" type="parTrans" cxnId="{B7FF539A-654C-498D-98C1-091C3432E123}">
      <dgm:prSet/>
      <dgm:spPr/>
      <dgm:t>
        <a:bodyPr/>
        <a:lstStyle/>
        <a:p>
          <a:endParaRPr lang="fr-FR"/>
        </a:p>
      </dgm:t>
    </dgm:pt>
    <dgm:pt modelId="{98C733DA-EB4F-4B77-89B6-77814A538FBF}" type="sibTrans" cxnId="{B7FF539A-654C-498D-98C1-091C3432E123}">
      <dgm:prSet/>
      <dgm:spPr/>
      <dgm:t>
        <a:bodyPr/>
        <a:lstStyle/>
        <a:p>
          <a:endParaRPr lang="fr-FR"/>
        </a:p>
      </dgm:t>
    </dgm:pt>
    <dgm:pt modelId="{296F212B-34F2-4B44-AB6C-D1227CB0CECE}">
      <dgm:prSet phldrT="[Texte]"/>
      <dgm:spPr/>
      <dgm:t>
        <a:bodyPr/>
        <a:lstStyle/>
        <a:p>
          <a:r>
            <a:rPr lang="fr-FR" b="1" cap="none" spc="0" smtClean="0">
              <a:ln w="18415" cmpd="sng">
                <a:prstDash val="solid"/>
              </a:ln>
              <a:effectLst/>
            </a:rPr>
            <a:t>Résultats </a:t>
          </a:r>
          <a:endParaRPr lang="fr-FR" b="1" dirty="0">
            <a:effectLst/>
          </a:endParaRPr>
        </a:p>
      </dgm:t>
    </dgm:pt>
    <dgm:pt modelId="{8AFDC3D7-1767-441D-9D4D-75268A671EE7}" type="sibTrans" cxnId="{C5E3BBB3-F4E6-4044-96A2-EEF1ECDAB2CB}">
      <dgm:prSet/>
      <dgm:spPr/>
      <dgm:t>
        <a:bodyPr/>
        <a:lstStyle/>
        <a:p>
          <a:endParaRPr lang="fr-FR"/>
        </a:p>
      </dgm:t>
    </dgm:pt>
    <dgm:pt modelId="{31586957-746C-4242-AB53-8DBB0C3B7F8B}" type="parTrans" cxnId="{C5E3BBB3-F4E6-4044-96A2-EEF1ECDAB2CB}">
      <dgm:prSet/>
      <dgm:spPr/>
      <dgm:t>
        <a:bodyPr/>
        <a:lstStyle/>
        <a:p>
          <a:endParaRPr lang="fr-FR"/>
        </a:p>
      </dgm:t>
    </dgm:pt>
    <dgm:pt modelId="{2BF27274-EF80-4054-8760-3BD6CA272990}">
      <dgm:prSet/>
      <dgm:spPr/>
      <dgm:t>
        <a:bodyPr/>
        <a:lstStyle/>
        <a:p>
          <a:r>
            <a:rPr lang="fr-FR" dirty="0" smtClean="0">
              <a:effectLst>
                <a:outerShdw blurRad="38100" dist="38100" dir="2700000" algn="tl">
                  <a:srgbClr val="000000">
                    <a:alpha val="43137"/>
                  </a:srgbClr>
                </a:outerShdw>
              </a:effectLst>
            </a:rPr>
            <a:t>Actions (FCS)</a:t>
          </a:r>
          <a:endParaRPr lang="fr-FR" dirty="0">
            <a:effectLst>
              <a:outerShdw blurRad="38100" dist="38100" dir="2700000" algn="tl">
                <a:srgbClr val="000000">
                  <a:alpha val="43137"/>
                </a:srgbClr>
              </a:outerShdw>
            </a:effectLst>
          </a:endParaRPr>
        </a:p>
      </dgm:t>
    </dgm:pt>
    <dgm:pt modelId="{909D96BC-CC92-4A38-A2E4-25EFDE2B194E}" type="parTrans" cxnId="{91FF4B2F-339F-485F-8DA6-53DA90A51290}">
      <dgm:prSet/>
      <dgm:spPr/>
      <dgm:t>
        <a:bodyPr/>
        <a:lstStyle/>
        <a:p>
          <a:endParaRPr lang="fr-FR"/>
        </a:p>
      </dgm:t>
    </dgm:pt>
    <dgm:pt modelId="{3613BEFC-8BDB-4D4A-86DB-C53FF0D2B310}" type="sibTrans" cxnId="{91FF4B2F-339F-485F-8DA6-53DA90A51290}">
      <dgm:prSet/>
      <dgm:spPr/>
      <dgm:t>
        <a:bodyPr/>
        <a:lstStyle/>
        <a:p>
          <a:endParaRPr lang="fr-FR"/>
        </a:p>
      </dgm:t>
    </dgm:pt>
    <dgm:pt modelId="{9AC2DAA4-7928-446D-B074-82443300C330}">
      <dgm:prSet/>
      <dgm:spPr/>
      <dgm:t>
        <a:bodyPr/>
        <a:lstStyle/>
        <a:p>
          <a:r>
            <a:rPr lang="fr-FR" dirty="0" smtClean="0">
              <a:effectLst>
                <a:outerShdw blurRad="38100" dist="38100" dir="2700000" algn="tl">
                  <a:srgbClr val="000000">
                    <a:alpha val="43137"/>
                  </a:srgbClr>
                </a:outerShdw>
              </a:effectLst>
            </a:rPr>
            <a:t>Indicateurs</a:t>
          </a:r>
          <a:endParaRPr lang="fr-FR" dirty="0">
            <a:effectLst>
              <a:outerShdw blurRad="38100" dist="38100" dir="2700000" algn="tl">
                <a:srgbClr val="000000">
                  <a:alpha val="43137"/>
                </a:srgbClr>
              </a:outerShdw>
            </a:effectLst>
          </a:endParaRPr>
        </a:p>
      </dgm:t>
    </dgm:pt>
    <dgm:pt modelId="{46ED0561-76FC-4096-B37F-23E0264E4467}" type="parTrans" cxnId="{154A6E02-9172-4596-A97E-05A381F572D7}">
      <dgm:prSet/>
      <dgm:spPr/>
      <dgm:t>
        <a:bodyPr/>
        <a:lstStyle/>
        <a:p>
          <a:endParaRPr lang="fr-FR"/>
        </a:p>
      </dgm:t>
    </dgm:pt>
    <dgm:pt modelId="{BD295BAA-1477-40C2-805A-7DB7025ADD97}" type="sibTrans" cxnId="{154A6E02-9172-4596-A97E-05A381F572D7}">
      <dgm:prSet/>
      <dgm:spPr/>
      <dgm:t>
        <a:bodyPr/>
        <a:lstStyle/>
        <a:p>
          <a:endParaRPr lang="fr-FR"/>
        </a:p>
      </dgm:t>
    </dgm:pt>
    <dgm:pt modelId="{C4DC0BCE-9AF0-4596-9C71-CC5ABE24AEBD}">
      <dgm:prSet phldrT="[Texte]"/>
      <dgm:spPr/>
      <dgm:t>
        <a:bodyPr/>
        <a:lstStyle/>
        <a:p>
          <a:r>
            <a:rPr lang="fr-FR" b="1" smtClean="0">
              <a:effectLst/>
            </a:rPr>
            <a:t>Bénéficiaires</a:t>
          </a:r>
          <a:r>
            <a:rPr lang="fr-FR" b="1" cap="none" spc="0" smtClean="0">
              <a:ln w="18415" cmpd="sng">
                <a:prstDash val="solid"/>
              </a:ln>
              <a:effectLst/>
            </a:rPr>
            <a:t>             </a:t>
          </a:r>
          <a:endParaRPr lang="fr-FR" b="1" cap="none" spc="0" dirty="0">
            <a:ln w="18415" cmpd="sng">
              <a:prstDash val="solid"/>
            </a:ln>
            <a:effectLst/>
          </a:endParaRPr>
        </a:p>
      </dgm:t>
    </dgm:pt>
    <dgm:pt modelId="{59CE97C7-A288-49C7-A5A4-748E073B7486}" type="parTrans" cxnId="{22D649E4-B585-4F24-9079-0B0D4E8EACB0}">
      <dgm:prSet/>
      <dgm:spPr/>
      <dgm:t>
        <a:bodyPr/>
        <a:lstStyle/>
        <a:p>
          <a:endParaRPr lang="fr-FR"/>
        </a:p>
      </dgm:t>
    </dgm:pt>
    <dgm:pt modelId="{E6ADC544-653B-45DB-9295-3BEB2BF54D48}" type="sibTrans" cxnId="{22D649E4-B585-4F24-9079-0B0D4E8EACB0}">
      <dgm:prSet/>
      <dgm:spPr/>
      <dgm:t>
        <a:bodyPr/>
        <a:lstStyle/>
        <a:p>
          <a:endParaRPr lang="fr-FR"/>
        </a:p>
      </dgm:t>
    </dgm:pt>
    <dgm:pt modelId="{5A0BF854-F727-40E5-8A4C-FBEA2402BADD}">
      <dgm:prSet/>
      <dgm:spPr/>
      <dgm:t>
        <a:bodyPr/>
        <a:lstStyle/>
        <a:p>
          <a:r>
            <a:rPr lang="fr-FR" dirty="0" smtClean="0">
              <a:effectLst>
                <a:outerShdw blurRad="38100" dist="38100" dir="2700000" algn="tl">
                  <a:srgbClr val="000000">
                    <a:alpha val="43137"/>
                  </a:srgbClr>
                </a:outerShdw>
              </a:effectLst>
            </a:rPr>
            <a:t>Actions (FCS)</a:t>
          </a:r>
          <a:endParaRPr lang="fr-FR" dirty="0">
            <a:effectLst>
              <a:outerShdw blurRad="38100" dist="38100" dir="2700000" algn="tl">
                <a:srgbClr val="000000">
                  <a:alpha val="43137"/>
                </a:srgbClr>
              </a:outerShdw>
            </a:effectLst>
          </a:endParaRPr>
        </a:p>
      </dgm:t>
    </dgm:pt>
    <dgm:pt modelId="{7DD09465-9410-4E41-BD46-60B06C63A4AF}" type="parTrans" cxnId="{DC6EEFEA-743A-4AD6-BBEC-37039C0BDDD7}">
      <dgm:prSet/>
      <dgm:spPr/>
      <dgm:t>
        <a:bodyPr/>
        <a:lstStyle/>
        <a:p>
          <a:endParaRPr lang="fr-FR"/>
        </a:p>
      </dgm:t>
    </dgm:pt>
    <dgm:pt modelId="{F21D770D-D194-4077-B629-60B23D029F80}" type="sibTrans" cxnId="{DC6EEFEA-743A-4AD6-BBEC-37039C0BDDD7}">
      <dgm:prSet/>
      <dgm:spPr/>
      <dgm:t>
        <a:bodyPr/>
        <a:lstStyle/>
        <a:p>
          <a:endParaRPr lang="fr-FR"/>
        </a:p>
      </dgm:t>
    </dgm:pt>
    <dgm:pt modelId="{3E87C922-02C7-4A57-981B-A1BBC87EA1F3}">
      <dgm:prSet/>
      <dgm:spPr/>
      <dgm:t>
        <a:bodyPr/>
        <a:lstStyle/>
        <a:p>
          <a:r>
            <a:rPr lang="fr-FR" dirty="0" smtClean="0">
              <a:effectLst>
                <a:outerShdw blurRad="38100" dist="38100" dir="2700000" algn="tl">
                  <a:srgbClr val="000000">
                    <a:alpha val="43137"/>
                  </a:srgbClr>
                </a:outerShdw>
              </a:effectLst>
            </a:rPr>
            <a:t>Indicateurs</a:t>
          </a:r>
          <a:endParaRPr lang="fr-FR" dirty="0">
            <a:effectLst>
              <a:outerShdw blurRad="38100" dist="38100" dir="2700000" algn="tl">
                <a:srgbClr val="000000">
                  <a:alpha val="43137"/>
                </a:srgbClr>
              </a:outerShdw>
            </a:effectLst>
          </a:endParaRPr>
        </a:p>
      </dgm:t>
    </dgm:pt>
    <dgm:pt modelId="{D5D55449-2A29-4561-8B59-9B93CA82C9CD}" type="parTrans" cxnId="{8FA876ED-0C48-4F7C-80D2-CB4D10657652}">
      <dgm:prSet/>
      <dgm:spPr/>
      <dgm:t>
        <a:bodyPr/>
        <a:lstStyle/>
        <a:p>
          <a:endParaRPr lang="fr-FR"/>
        </a:p>
      </dgm:t>
    </dgm:pt>
    <dgm:pt modelId="{AEEF9AD2-D62A-4F31-BFF4-A1FEF6F1AC04}" type="sibTrans" cxnId="{8FA876ED-0C48-4F7C-80D2-CB4D10657652}">
      <dgm:prSet/>
      <dgm:spPr/>
      <dgm:t>
        <a:bodyPr/>
        <a:lstStyle/>
        <a:p>
          <a:endParaRPr lang="fr-FR"/>
        </a:p>
      </dgm:t>
    </dgm:pt>
    <dgm:pt modelId="{D4EB6677-18CA-4978-9EED-42B4438DFC26}">
      <dgm:prSet/>
      <dgm:spPr/>
      <dgm:t>
        <a:bodyPr/>
        <a:lstStyle/>
        <a:p>
          <a:r>
            <a:rPr lang="fr-FR" b="1" cap="none" spc="0" smtClean="0">
              <a:ln w="18415" cmpd="sng">
                <a:prstDash val="solid"/>
              </a:ln>
              <a:effectLst/>
            </a:rPr>
            <a:t>Processus</a:t>
          </a:r>
          <a:endParaRPr lang="fr-FR" b="1" dirty="0">
            <a:effectLst/>
          </a:endParaRPr>
        </a:p>
      </dgm:t>
    </dgm:pt>
    <dgm:pt modelId="{5F844F62-FA4E-438C-97B0-924FE8728A1D}" type="parTrans" cxnId="{D5EE1644-E52E-467D-834D-6339227713FC}">
      <dgm:prSet/>
      <dgm:spPr/>
      <dgm:t>
        <a:bodyPr/>
        <a:lstStyle/>
        <a:p>
          <a:endParaRPr lang="fr-FR"/>
        </a:p>
      </dgm:t>
    </dgm:pt>
    <dgm:pt modelId="{4563868D-420E-48AE-8977-3340C775E46B}" type="sibTrans" cxnId="{D5EE1644-E52E-467D-834D-6339227713FC}">
      <dgm:prSet/>
      <dgm:spPr/>
      <dgm:t>
        <a:bodyPr/>
        <a:lstStyle/>
        <a:p>
          <a:endParaRPr lang="fr-FR"/>
        </a:p>
      </dgm:t>
    </dgm:pt>
    <dgm:pt modelId="{92197509-1580-49A4-A224-D7916EA5A9E7}">
      <dgm:prSet/>
      <dgm:spPr/>
      <dgm:t>
        <a:bodyPr/>
        <a:lstStyle/>
        <a:p>
          <a:r>
            <a:rPr lang="fr-FR" dirty="0" smtClean="0">
              <a:effectLst>
                <a:outerShdw blurRad="38100" dist="38100" dir="2700000" algn="tl">
                  <a:srgbClr val="000000">
                    <a:alpha val="43137"/>
                  </a:srgbClr>
                </a:outerShdw>
              </a:effectLst>
            </a:rPr>
            <a:t>Actions (FCS)</a:t>
          </a:r>
          <a:endParaRPr lang="fr-FR" dirty="0">
            <a:effectLst>
              <a:outerShdw blurRad="38100" dist="38100" dir="2700000" algn="tl">
                <a:srgbClr val="000000">
                  <a:alpha val="43137"/>
                </a:srgbClr>
              </a:outerShdw>
            </a:effectLst>
          </a:endParaRPr>
        </a:p>
      </dgm:t>
    </dgm:pt>
    <dgm:pt modelId="{90185F32-04C2-4B95-ADF4-669832E5AB51}" type="parTrans" cxnId="{C5CDD24D-ECEE-4C95-828A-EA29C4059F1C}">
      <dgm:prSet/>
      <dgm:spPr/>
      <dgm:t>
        <a:bodyPr/>
        <a:lstStyle/>
        <a:p>
          <a:endParaRPr lang="fr-FR"/>
        </a:p>
      </dgm:t>
    </dgm:pt>
    <dgm:pt modelId="{CDDB2E52-9A1B-4524-8ACB-83C518A49608}" type="sibTrans" cxnId="{C5CDD24D-ECEE-4C95-828A-EA29C4059F1C}">
      <dgm:prSet/>
      <dgm:spPr/>
      <dgm:t>
        <a:bodyPr/>
        <a:lstStyle/>
        <a:p>
          <a:endParaRPr lang="fr-FR"/>
        </a:p>
      </dgm:t>
    </dgm:pt>
    <dgm:pt modelId="{E9877F0E-81FA-4C48-8CE9-78EAD91BA373}">
      <dgm:prSet/>
      <dgm:spPr/>
      <dgm:t>
        <a:bodyPr/>
        <a:lstStyle/>
        <a:p>
          <a:r>
            <a:rPr lang="fr-FR" dirty="0" smtClean="0">
              <a:effectLst>
                <a:outerShdw blurRad="38100" dist="38100" dir="2700000" algn="tl">
                  <a:srgbClr val="000000">
                    <a:alpha val="43137"/>
                  </a:srgbClr>
                </a:outerShdw>
              </a:effectLst>
            </a:rPr>
            <a:t>Indicateurs</a:t>
          </a:r>
          <a:endParaRPr lang="fr-FR" dirty="0">
            <a:effectLst>
              <a:outerShdw blurRad="38100" dist="38100" dir="2700000" algn="tl">
                <a:srgbClr val="000000">
                  <a:alpha val="43137"/>
                </a:srgbClr>
              </a:outerShdw>
            </a:effectLst>
          </a:endParaRPr>
        </a:p>
      </dgm:t>
    </dgm:pt>
    <dgm:pt modelId="{50BF30F1-7623-4EA6-8EB5-26FBF7FAF648}" type="parTrans" cxnId="{F4A2ADD5-A701-4219-870C-28A5FBC73865}">
      <dgm:prSet/>
      <dgm:spPr/>
      <dgm:t>
        <a:bodyPr/>
        <a:lstStyle/>
        <a:p>
          <a:endParaRPr lang="fr-FR"/>
        </a:p>
      </dgm:t>
    </dgm:pt>
    <dgm:pt modelId="{EC8E5122-9933-4E22-B251-F745C2FA4FED}" type="sibTrans" cxnId="{F4A2ADD5-A701-4219-870C-28A5FBC73865}">
      <dgm:prSet/>
      <dgm:spPr/>
      <dgm:t>
        <a:bodyPr/>
        <a:lstStyle/>
        <a:p>
          <a:endParaRPr lang="fr-FR"/>
        </a:p>
      </dgm:t>
    </dgm:pt>
    <dgm:pt modelId="{F804E81E-FB99-4BC4-86C3-A844BACABE84}">
      <dgm:prSet/>
      <dgm:spPr/>
      <dgm:t>
        <a:bodyPr/>
        <a:lstStyle/>
        <a:p>
          <a:r>
            <a:rPr lang="fr-FR" b="1" smtClean="0">
              <a:effectLst/>
            </a:rPr>
            <a:t> Pos. d’amélioration</a:t>
          </a:r>
          <a:endParaRPr lang="fr-FR" b="1" dirty="0">
            <a:effectLst/>
          </a:endParaRPr>
        </a:p>
      </dgm:t>
    </dgm:pt>
    <dgm:pt modelId="{0FD4D4A8-4B33-4C11-B44D-E51ED262F187}" type="parTrans" cxnId="{154CF001-D687-4475-9DE2-7CBE70546C3B}">
      <dgm:prSet/>
      <dgm:spPr/>
      <dgm:t>
        <a:bodyPr/>
        <a:lstStyle/>
        <a:p>
          <a:endParaRPr lang="fr-FR"/>
        </a:p>
      </dgm:t>
    </dgm:pt>
    <dgm:pt modelId="{897E63C1-FC21-4029-B02E-916616960FE8}" type="sibTrans" cxnId="{154CF001-D687-4475-9DE2-7CBE70546C3B}">
      <dgm:prSet/>
      <dgm:spPr/>
      <dgm:t>
        <a:bodyPr/>
        <a:lstStyle/>
        <a:p>
          <a:endParaRPr lang="fr-FR"/>
        </a:p>
      </dgm:t>
    </dgm:pt>
    <dgm:pt modelId="{58F1F562-FA44-4A9D-9941-851D6CAFC4AC}">
      <dgm:prSet/>
      <dgm:spPr/>
      <dgm:t>
        <a:bodyPr/>
        <a:lstStyle/>
        <a:p>
          <a:r>
            <a:rPr lang="fr-FR" dirty="0" smtClean="0">
              <a:effectLst>
                <a:outerShdw blurRad="38100" dist="38100" dir="2700000" algn="tl">
                  <a:srgbClr val="000000">
                    <a:alpha val="43137"/>
                  </a:srgbClr>
                </a:outerShdw>
              </a:effectLst>
            </a:rPr>
            <a:t>Actions (FCS)</a:t>
          </a:r>
          <a:endParaRPr lang="fr-FR" dirty="0">
            <a:effectLst>
              <a:outerShdw blurRad="38100" dist="38100" dir="2700000" algn="tl">
                <a:srgbClr val="000000">
                  <a:alpha val="43137"/>
                </a:srgbClr>
              </a:outerShdw>
            </a:effectLst>
          </a:endParaRPr>
        </a:p>
      </dgm:t>
    </dgm:pt>
    <dgm:pt modelId="{03C96277-0F71-4ECF-AC1F-45BA61E24D29}" type="parTrans" cxnId="{A024B829-32CD-4DC0-9520-0A295A0FA9B1}">
      <dgm:prSet/>
      <dgm:spPr/>
      <dgm:t>
        <a:bodyPr/>
        <a:lstStyle/>
        <a:p>
          <a:endParaRPr lang="fr-FR"/>
        </a:p>
      </dgm:t>
    </dgm:pt>
    <dgm:pt modelId="{B1F59B27-4E1A-4045-9A6A-67CBC297FB0E}" type="sibTrans" cxnId="{A024B829-32CD-4DC0-9520-0A295A0FA9B1}">
      <dgm:prSet/>
      <dgm:spPr/>
      <dgm:t>
        <a:bodyPr/>
        <a:lstStyle/>
        <a:p>
          <a:endParaRPr lang="fr-FR"/>
        </a:p>
      </dgm:t>
    </dgm:pt>
    <dgm:pt modelId="{362921C8-DD6A-47EF-A76F-E42AEC0CB6D7}">
      <dgm:prSet/>
      <dgm:spPr/>
      <dgm:t>
        <a:bodyPr/>
        <a:lstStyle/>
        <a:p>
          <a:r>
            <a:rPr lang="fr-FR" dirty="0" smtClean="0">
              <a:effectLst>
                <a:outerShdw blurRad="38100" dist="38100" dir="2700000" algn="tl">
                  <a:srgbClr val="000000">
                    <a:alpha val="43137"/>
                  </a:srgbClr>
                </a:outerShdw>
              </a:effectLst>
            </a:rPr>
            <a:t>Indicateurs</a:t>
          </a:r>
          <a:endParaRPr lang="fr-FR" dirty="0">
            <a:effectLst>
              <a:outerShdw blurRad="38100" dist="38100" dir="2700000" algn="tl">
                <a:srgbClr val="000000">
                  <a:alpha val="43137"/>
                </a:srgbClr>
              </a:outerShdw>
            </a:effectLst>
          </a:endParaRPr>
        </a:p>
      </dgm:t>
    </dgm:pt>
    <dgm:pt modelId="{0D62C1E8-99FC-441A-BAEA-F5E20E868CB1}" type="parTrans" cxnId="{26D0F2FE-F941-41B6-A170-6364A32823CF}">
      <dgm:prSet/>
      <dgm:spPr/>
      <dgm:t>
        <a:bodyPr/>
        <a:lstStyle/>
        <a:p>
          <a:endParaRPr lang="fr-FR"/>
        </a:p>
      </dgm:t>
    </dgm:pt>
    <dgm:pt modelId="{CE3328EE-E273-4821-BD65-36C9B60F2C9F}" type="sibTrans" cxnId="{26D0F2FE-F941-41B6-A170-6364A32823CF}">
      <dgm:prSet/>
      <dgm:spPr/>
      <dgm:t>
        <a:bodyPr/>
        <a:lstStyle/>
        <a:p>
          <a:endParaRPr lang="fr-FR"/>
        </a:p>
      </dgm:t>
    </dgm:pt>
    <dgm:pt modelId="{96203B7A-1A27-427E-B736-74A6E83CEBCE}" type="pres">
      <dgm:prSet presAssocID="{D050D16A-F9D0-4FAC-B873-55A7B8C1D5C2}" presName="mainComposite" presStyleCnt="0">
        <dgm:presLayoutVars>
          <dgm:chPref val="1"/>
          <dgm:dir/>
          <dgm:animOne val="branch"/>
          <dgm:animLvl val="lvl"/>
          <dgm:resizeHandles val="exact"/>
        </dgm:presLayoutVars>
      </dgm:prSet>
      <dgm:spPr/>
      <dgm:t>
        <a:bodyPr/>
        <a:lstStyle/>
        <a:p>
          <a:endParaRPr lang="fr-FR"/>
        </a:p>
      </dgm:t>
    </dgm:pt>
    <dgm:pt modelId="{3E2AAB8B-75BA-4165-86F8-1910BE8C3DBF}" type="pres">
      <dgm:prSet presAssocID="{D050D16A-F9D0-4FAC-B873-55A7B8C1D5C2}" presName="hierFlow" presStyleCnt="0"/>
      <dgm:spPr/>
      <dgm:t>
        <a:bodyPr/>
        <a:lstStyle/>
        <a:p>
          <a:endParaRPr lang="fr-FR"/>
        </a:p>
      </dgm:t>
    </dgm:pt>
    <dgm:pt modelId="{F7A6AC0D-3D30-4144-BBBF-EB5B71A13419}" type="pres">
      <dgm:prSet presAssocID="{D050D16A-F9D0-4FAC-B873-55A7B8C1D5C2}" presName="hierChild1" presStyleCnt="0">
        <dgm:presLayoutVars>
          <dgm:chPref val="1"/>
          <dgm:animOne val="branch"/>
          <dgm:animLvl val="lvl"/>
        </dgm:presLayoutVars>
      </dgm:prSet>
      <dgm:spPr/>
      <dgm:t>
        <a:bodyPr/>
        <a:lstStyle/>
        <a:p>
          <a:endParaRPr lang="fr-FR"/>
        </a:p>
      </dgm:t>
    </dgm:pt>
    <dgm:pt modelId="{F4B5032D-5C0C-4DBD-A69B-9EF50FAEED35}" type="pres">
      <dgm:prSet presAssocID="{F8FCBB31-6099-4C2E-9316-1A95725DB05C}" presName="Name14" presStyleCnt="0"/>
      <dgm:spPr/>
      <dgm:t>
        <a:bodyPr/>
        <a:lstStyle/>
        <a:p>
          <a:endParaRPr lang="fr-FR"/>
        </a:p>
      </dgm:t>
    </dgm:pt>
    <dgm:pt modelId="{89361CC8-8D9F-4342-B50E-EDF44B143538}" type="pres">
      <dgm:prSet presAssocID="{F8FCBB31-6099-4C2E-9316-1A95725DB05C}" presName="level1Shape" presStyleLbl="node0" presStyleIdx="0" presStyleCnt="1">
        <dgm:presLayoutVars>
          <dgm:chPref val="3"/>
        </dgm:presLayoutVars>
      </dgm:prSet>
      <dgm:spPr/>
      <dgm:t>
        <a:bodyPr/>
        <a:lstStyle/>
        <a:p>
          <a:endParaRPr lang="fr-FR"/>
        </a:p>
      </dgm:t>
    </dgm:pt>
    <dgm:pt modelId="{AAAD8351-45C9-4AC9-97D6-4F5711D8F955}" type="pres">
      <dgm:prSet presAssocID="{F8FCBB31-6099-4C2E-9316-1A95725DB05C}" presName="hierChild2" presStyleCnt="0"/>
      <dgm:spPr/>
      <dgm:t>
        <a:bodyPr/>
        <a:lstStyle/>
        <a:p>
          <a:endParaRPr lang="fr-FR"/>
        </a:p>
      </dgm:t>
    </dgm:pt>
    <dgm:pt modelId="{33ACBF2F-E3F8-47D4-9D87-ECC34CCC6618}" type="pres">
      <dgm:prSet presAssocID="{74A07586-8249-43CD-B16C-2BD182A3AB0C}" presName="Name19" presStyleLbl="parChTrans1D2" presStyleIdx="0" presStyleCnt="1"/>
      <dgm:spPr/>
      <dgm:t>
        <a:bodyPr/>
        <a:lstStyle/>
        <a:p>
          <a:endParaRPr lang="fr-FR"/>
        </a:p>
      </dgm:t>
    </dgm:pt>
    <dgm:pt modelId="{26B302D1-475F-44A6-999C-3A01D1504564}" type="pres">
      <dgm:prSet presAssocID="{142E333D-9A53-4584-82AF-986264356AFE}" presName="Name21" presStyleCnt="0"/>
      <dgm:spPr/>
      <dgm:t>
        <a:bodyPr/>
        <a:lstStyle/>
        <a:p>
          <a:endParaRPr lang="fr-FR"/>
        </a:p>
      </dgm:t>
    </dgm:pt>
    <dgm:pt modelId="{65542D3A-D6EC-46BC-927A-456240E90B9B}" type="pres">
      <dgm:prSet presAssocID="{142E333D-9A53-4584-82AF-986264356AFE}" presName="level2Shape" presStyleLbl="node2" presStyleIdx="0" presStyleCnt="1"/>
      <dgm:spPr/>
      <dgm:t>
        <a:bodyPr/>
        <a:lstStyle/>
        <a:p>
          <a:endParaRPr lang="fr-FR"/>
        </a:p>
      </dgm:t>
    </dgm:pt>
    <dgm:pt modelId="{1838231B-8F8E-49D4-B0DE-A69892C83BD8}" type="pres">
      <dgm:prSet presAssocID="{142E333D-9A53-4584-82AF-986264356AFE}" presName="hierChild3" presStyleCnt="0"/>
      <dgm:spPr/>
      <dgm:t>
        <a:bodyPr/>
        <a:lstStyle/>
        <a:p>
          <a:endParaRPr lang="fr-FR"/>
        </a:p>
      </dgm:t>
    </dgm:pt>
    <dgm:pt modelId="{4A37647D-F46D-4AA0-AAC7-F85F5AD6C7F4}" type="pres">
      <dgm:prSet presAssocID="{31586957-746C-4242-AB53-8DBB0C3B7F8B}" presName="Name19" presStyleLbl="parChTrans1D3" presStyleIdx="0" presStyleCnt="4"/>
      <dgm:spPr/>
      <dgm:t>
        <a:bodyPr/>
        <a:lstStyle/>
        <a:p>
          <a:endParaRPr lang="fr-FR"/>
        </a:p>
      </dgm:t>
    </dgm:pt>
    <dgm:pt modelId="{04E92F35-2EFB-44D6-91AF-95FA79AEFE0A}" type="pres">
      <dgm:prSet presAssocID="{296F212B-34F2-4B44-AB6C-D1227CB0CECE}" presName="Name21" presStyleCnt="0"/>
      <dgm:spPr/>
      <dgm:t>
        <a:bodyPr/>
        <a:lstStyle/>
        <a:p>
          <a:endParaRPr lang="fr-FR"/>
        </a:p>
      </dgm:t>
    </dgm:pt>
    <dgm:pt modelId="{80EC762A-CC38-4AAB-9A11-DFBFA337CE08}" type="pres">
      <dgm:prSet presAssocID="{296F212B-34F2-4B44-AB6C-D1227CB0CECE}" presName="level2Shape" presStyleLbl="node3" presStyleIdx="0" presStyleCnt="4"/>
      <dgm:spPr/>
      <dgm:t>
        <a:bodyPr/>
        <a:lstStyle/>
        <a:p>
          <a:endParaRPr lang="fr-FR"/>
        </a:p>
      </dgm:t>
    </dgm:pt>
    <dgm:pt modelId="{A1E71555-34D4-4178-B26B-BAC67E3FB1CD}" type="pres">
      <dgm:prSet presAssocID="{296F212B-34F2-4B44-AB6C-D1227CB0CECE}" presName="hierChild3" presStyleCnt="0"/>
      <dgm:spPr/>
      <dgm:t>
        <a:bodyPr/>
        <a:lstStyle/>
        <a:p>
          <a:endParaRPr lang="fr-FR"/>
        </a:p>
      </dgm:t>
    </dgm:pt>
    <dgm:pt modelId="{595FAC59-4E8D-4DC8-89C8-B6DB52309201}" type="pres">
      <dgm:prSet presAssocID="{909D96BC-CC92-4A38-A2E4-25EFDE2B194E}" presName="Name19" presStyleLbl="parChTrans1D4" presStyleIdx="0" presStyleCnt="8"/>
      <dgm:spPr/>
      <dgm:t>
        <a:bodyPr/>
        <a:lstStyle/>
        <a:p>
          <a:endParaRPr lang="fr-FR"/>
        </a:p>
      </dgm:t>
    </dgm:pt>
    <dgm:pt modelId="{CF26003E-8EDB-44C4-AD4A-9E2E260A5F68}" type="pres">
      <dgm:prSet presAssocID="{2BF27274-EF80-4054-8760-3BD6CA272990}" presName="Name21" presStyleCnt="0"/>
      <dgm:spPr/>
      <dgm:t>
        <a:bodyPr/>
        <a:lstStyle/>
        <a:p>
          <a:endParaRPr lang="fr-FR"/>
        </a:p>
      </dgm:t>
    </dgm:pt>
    <dgm:pt modelId="{0D372C2D-10C5-4D94-A24D-B70F886DDB7A}" type="pres">
      <dgm:prSet presAssocID="{2BF27274-EF80-4054-8760-3BD6CA272990}" presName="level2Shape" presStyleLbl="node4" presStyleIdx="0" presStyleCnt="8"/>
      <dgm:spPr/>
      <dgm:t>
        <a:bodyPr/>
        <a:lstStyle/>
        <a:p>
          <a:endParaRPr lang="fr-FR"/>
        </a:p>
      </dgm:t>
    </dgm:pt>
    <dgm:pt modelId="{5F87C79C-E048-4AC2-B941-725F71DDC273}" type="pres">
      <dgm:prSet presAssocID="{2BF27274-EF80-4054-8760-3BD6CA272990}" presName="hierChild3" presStyleCnt="0"/>
      <dgm:spPr/>
      <dgm:t>
        <a:bodyPr/>
        <a:lstStyle/>
        <a:p>
          <a:endParaRPr lang="fr-FR"/>
        </a:p>
      </dgm:t>
    </dgm:pt>
    <dgm:pt modelId="{4EFEA6F3-054F-47CF-8ADC-562DFE93C570}" type="pres">
      <dgm:prSet presAssocID="{46ED0561-76FC-4096-B37F-23E0264E4467}" presName="Name19" presStyleLbl="parChTrans1D4" presStyleIdx="1" presStyleCnt="8"/>
      <dgm:spPr/>
      <dgm:t>
        <a:bodyPr/>
        <a:lstStyle/>
        <a:p>
          <a:endParaRPr lang="fr-FR"/>
        </a:p>
      </dgm:t>
    </dgm:pt>
    <dgm:pt modelId="{215F99BF-69C2-41D3-AF69-9842E233F76B}" type="pres">
      <dgm:prSet presAssocID="{9AC2DAA4-7928-446D-B074-82443300C330}" presName="Name21" presStyleCnt="0"/>
      <dgm:spPr/>
      <dgm:t>
        <a:bodyPr/>
        <a:lstStyle/>
        <a:p>
          <a:endParaRPr lang="fr-FR"/>
        </a:p>
      </dgm:t>
    </dgm:pt>
    <dgm:pt modelId="{89B352AF-97BD-4720-A14D-7A168834DA4C}" type="pres">
      <dgm:prSet presAssocID="{9AC2DAA4-7928-446D-B074-82443300C330}" presName="level2Shape" presStyleLbl="node4" presStyleIdx="1" presStyleCnt="8"/>
      <dgm:spPr/>
      <dgm:t>
        <a:bodyPr/>
        <a:lstStyle/>
        <a:p>
          <a:endParaRPr lang="fr-FR"/>
        </a:p>
      </dgm:t>
    </dgm:pt>
    <dgm:pt modelId="{6272BD4A-DAC2-47A6-95F4-07A146ADE3F9}" type="pres">
      <dgm:prSet presAssocID="{9AC2DAA4-7928-446D-B074-82443300C330}" presName="hierChild3" presStyleCnt="0"/>
      <dgm:spPr/>
      <dgm:t>
        <a:bodyPr/>
        <a:lstStyle/>
        <a:p>
          <a:endParaRPr lang="fr-FR"/>
        </a:p>
      </dgm:t>
    </dgm:pt>
    <dgm:pt modelId="{B5E9E1CC-D8E3-4C32-8A3A-C9CCFDFACB87}" type="pres">
      <dgm:prSet presAssocID="{59CE97C7-A288-49C7-A5A4-748E073B7486}" presName="Name19" presStyleLbl="parChTrans1D3" presStyleIdx="1" presStyleCnt="4"/>
      <dgm:spPr/>
      <dgm:t>
        <a:bodyPr/>
        <a:lstStyle/>
        <a:p>
          <a:endParaRPr lang="fr-FR"/>
        </a:p>
      </dgm:t>
    </dgm:pt>
    <dgm:pt modelId="{5C74D602-EAF9-403F-B569-E128EFAFBB74}" type="pres">
      <dgm:prSet presAssocID="{C4DC0BCE-9AF0-4596-9C71-CC5ABE24AEBD}" presName="Name21" presStyleCnt="0"/>
      <dgm:spPr/>
      <dgm:t>
        <a:bodyPr/>
        <a:lstStyle/>
        <a:p>
          <a:endParaRPr lang="fr-FR"/>
        </a:p>
      </dgm:t>
    </dgm:pt>
    <dgm:pt modelId="{5B0B2753-8363-4EF6-A332-D9288BB580BE}" type="pres">
      <dgm:prSet presAssocID="{C4DC0BCE-9AF0-4596-9C71-CC5ABE24AEBD}" presName="level2Shape" presStyleLbl="node3" presStyleIdx="1" presStyleCnt="4"/>
      <dgm:spPr/>
      <dgm:t>
        <a:bodyPr/>
        <a:lstStyle/>
        <a:p>
          <a:endParaRPr lang="fr-FR"/>
        </a:p>
      </dgm:t>
    </dgm:pt>
    <dgm:pt modelId="{DE9736C7-55A5-4838-BE67-BE6940FECBA3}" type="pres">
      <dgm:prSet presAssocID="{C4DC0BCE-9AF0-4596-9C71-CC5ABE24AEBD}" presName="hierChild3" presStyleCnt="0"/>
      <dgm:spPr/>
      <dgm:t>
        <a:bodyPr/>
        <a:lstStyle/>
        <a:p>
          <a:endParaRPr lang="fr-FR"/>
        </a:p>
      </dgm:t>
    </dgm:pt>
    <dgm:pt modelId="{8FCB7998-2DCF-4EDE-9531-F51284AE7FA7}" type="pres">
      <dgm:prSet presAssocID="{7DD09465-9410-4E41-BD46-60B06C63A4AF}" presName="Name19" presStyleLbl="parChTrans1D4" presStyleIdx="2" presStyleCnt="8"/>
      <dgm:spPr/>
      <dgm:t>
        <a:bodyPr/>
        <a:lstStyle/>
        <a:p>
          <a:endParaRPr lang="fr-FR"/>
        </a:p>
      </dgm:t>
    </dgm:pt>
    <dgm:pt modelId="{BBC65CBB-26D0-4C3D-93FC-1E896747EC84}" type="pres">
      <dgm:prSet presAssocID="{5A0BF854-F727-40E5-8A4C-FBEA2402BADD}" presName="Name21" presStyleCnt="0"/>
      <dgm:spPr/>
      <dgm:t>
        <a:bodyPr/>
        <a:lstStyle/>
        <a:p>
          <a:endParaRPr lang="fr-FR"/>
        </a:p>
      </dgm:t>
    </dgm:pt>
    <dgm:pt modelId="{C54C06D6-558C-4625-AACD-B6A50F23E2CB}" type="pres">
      <dgm:prSet presAssocID="{5A0BF854-F727-40E5-8A4C-FBEA2402BADD}" presName="level2Shape" presStyleLbl="node4" presStyleIdx="2" presStyleCnt="8"/>
      <dgm:spPr/>
      <dgm:t>
        <a:bodyPr/>
        <a:lstStyle/>
        <a:p>
          <a:endParaRPr lang="fr-FR"/>
        </a:p>
      </dgm:t>
    </dgm:pt>
    <dgm:pt modelId="{243429BA-C11E-4107-8BAE-61CC82BB160D}" type="pres">
      <dgm:prSet presAssocID="{5A0BF854-F727-40E5-8A4C-FBEA2402BADD}" presName="hierChild3" presStyleCnt="0"/>
      <dgm:spPr/>
      <dgm:t>
        <a:bodyPr/>
        <a:lstStyle/>
        <a:p>
          <a:endParaRPr lang="fr-FR"/>
        </a:p>
      </dgm:t>
    </dgm:pt>
    <dgm:pt modelId="{4A1E3042-EECF-46CC-B973-46DAD9EB147C}" type="pres">
      <dgm:prSet presAssocID="{D5D55449-2A29-4561-8B59-9B93CA82C9CD}" presName="Name19" presStyleLbl="parChTrans1D4" presStyleIdx="3" presStyleCnt="8"/>
      <dgm:spPr/>
      <dgm:t>
        <a:bodyPr/>
        <a:lstStyle/>
        <a:p>
          <a:endParaRPr lang="fr-FR"/>
        </a:p>
      </dgm:t>
    </dgm:pt>
    <dgm:pt modelId="{28807BC8-829A-4E96-A674-46AEDADE7D79}" type="pres">
      <dgm:prSet presAssocID="{3E87C922-02C7-4A57-981B-A1BBC87EA1F3}" presName="Name21" presStyleCnt="0"/>
      <dgm:spPr/>
      <dgm:t>
        <a:bodyPr/>
        <a:lstStyle/>
        <a:p>
          <a:endParaRPr lang="fr-FR"/>
        </a:p>
      </dgm:t>
    </dgm:pt>
    <dgm:pt modelId="{1B16A50F-810D-493F-B1D4-83F583EC65AD}" type="pres">
      <dgm:prSet presAssocID="{3E87C922-02C7-4A57-981B-A1BBC87EA1F3}" presName="level2Shape" presStyleLbl="node4" presStyleIdx="3" presStyleCnt="8"/>
      <dgm:spPr/>
      <dgm:t>
        <a:bodyPr/>
        <a:lstStyle/>
        <a:p>
          <a:endParaRPr lang="fr-FR"/>
        </a:p>
      </dgm:t>
    </dgm:pt>
    <dgm:pt modelId="{F01138CC-739B-46D2-B42E-FCFBED125590}" type="pres">
      <dgm:prSet presAssocID="{3E87C922-02C7-4A57-981B-A1BBC87EA1F3}" presName="hierChild3" presStyleCnt="0"/>
      <dgm:spPr/>
      <dgm:t>
        <a:bodyPr/>
        <a:lstStyle/>
        <a:p>
          <a:endParaRPr lang="fr-FR"/>
        </a:p>
      </dgm:t>
    </dgm:pt>
    <dgm:pt modelId="{C3FC707B-1F4D-4EB8-AB08-78FB9DC27E40}" type="pres">
      <dgm:prSet presAssocID="{5F844F62-FA4E-438C-97B0-924FE8728A1D}" presName="Name19" presStyleLbl="parChTrans1D3" presStyleIdx="2" presStyleCnt="4"/>
      <dgm:spPr/>
      <dgm:t>
        <a:bodyPr/>
        <a:lstStyle/>
        <a:p>
          <a:endParaRPr lang="fr-FR"/>
        </a:p>
      </dgm:t>
    </dgm:pt>
    <dgm:pt modelId="{5588DB07-7987-442C-92B7-E0426EB459B8}" type="pres">
      <dgm:prSet presAssocID="{D4EB6677-18CA-4978-9EED-42B4438DFC26}" presName="Name21" presStyleCnt="0"/>
      <dgm:spPr/>
      <dgm:t>
        <a:bodyPr/>
        <a:lstStyle/>
        <a:p>
          <a:endParaRPr lang="fr-FR"/>
        </a:p>
      </dgm:t>
    </dgm:pt>
    <dgm:pt modelId="{BCE9A235-EBCE-437D-9BAE-0445C4C75B84}" type="pres">
      <dgm:prSet presAssocID="{D4EB6677-18CA-4978-9EED-42B4438DFC26}" presName="level2Shape" presStyleLbl="node3" presStyleIdx="2" presStyleCnt="4"/>
      <dgm:spPr/>
      <dgm:t>
        <a:bodyPr/>
        <a:lstStyle/>
        <a:p>
          <a:endParaRPr lang="fr-FR"/>
        </a:p>
      </dgm:t>
    </dgm:pt>
    <dgm:pt modelId="{9F9C9861-00EF-4BC0-8515-7BFE8901F91A}" type="pres">
      <dgm:prSet presAssocID="{D4EB6677-18CA-4978-9EED-42B4438DFC26}" presName="hierChild3" presStyleCnt="0"/>
      <dgm:spPr/>
      <dgm:t>
        <a:bodyPr/>
        <a:lstStyle/>
        <a:p>
          <a:endParaRPr lang="fr-FR"/>
        </a:p>
      </dgm:t>
    </dgm:pt>
    <dgm:pt modelId="{C6C5496F-9B37-48CF-9964-0FBD453A0D66}" type="pres">
      <dgm:prSet presAssocID="{90185F32-04C2-4B95-ADF4-669832E5AB51}" presName="Name19" presStyleLbl="parChTrans1D4" presStyleIdx="4" presStyleCnt="8"/>
      <dgm:spPr/>
      <dgm:t>
        <a:bodyPr/>
        <a:lstStyle/>
        <a:p>
          <a:endParaRPr lang="fr-FR"/>
        </a:p>
      </dgm:t>
    </dgm:pt>
    <dgm:pt modelId="{22D81811-900A-40DC-8D06-002BFF7AAE71}" type="pres">
      <dgm:prSet presAssocID="{92197509-1580-49A4-A224-D7916EA5A9E7}" presName="Name21" presStyleCnt="0"/>
      <dgm:spPr/>
      <dgm:t>
        <a:bodyPr/>
        <a:lstStyle/>
        <a:p>
          <a:endParaRPr lang="fr-FR"/>
        </a:p>
      </dgm:t>
    </dgm:pt>
    <dgm:pt modelId="{15C4F5A0-D4EE-4B48-A8B5-E0C73F423D6B}" type="pres">
      <dgm:prSet presAssocID="{92197509-1580-49A4-A224-D7916EA5A9E7}" presName="level2Shape" presStyleLbl="node4" presStyleIdx="4" presStyleCnt="8"/>
      <dgm:spPr/>
      <dgm:t>
        <a:bodyPr/>
        <a:lstStyle/>
        <a:p>
          <a:endParaRPr lang="fr-FR"/>
        </a:p>
      </dgm:t>
    </dgm:pt>
    <dgm:pt modelId="{91AE5D48-D80F-4077-91F2-3347BD949698}" type="pres">
      <dgm:prSet presAssocID="{92197509-1580-49A4-A224-D7916EA5A9E7}" presName="hierChild3" presStyleCnt="0"/>
      <dgm:spPr/>
      <dgm:t>
        <a:bodyPr/>
        <a:lstStyle/>
        <a:p>
          <a:endParaRPr lang="fr-FR"/>
        </a:p>
      </dgm:t>
    </dgm:pt>
    <dgm:pt modelId="{7CBF9E3F-39E7-413F-80E6-B644E232FC9B}" type="pres">
      <dgm:prSet presAssocID="{50BF30F1-7623-4EA6-8EB5-26FBF7FAF648}" presName="Name19" presStyleLbl="parChTrans1D4" presStyleIdx="5" presStyleCnt="8"/>
      <dgm:spPr/>
      <dgm:t>
        <a:bodyPr/>
        <a:lstStyle/>
        <a:p>
          <a:endParaRPr lang="fr-FR"/>
        </a:p>
      </dgm:t>
    </dgm:pt>
    <dgm:pt modelId="{8E771178-466C-45C5-9E26-E7582BFAC8A5}" type="pres">
      <dgm:prSet presAssocID="{E9877F0E-81FA-4C48-8CE9-78EAD91BA373}" presName="Name21" presStyleCnt="0"/>
      <dgm:spPr/>
      <dgm:t>
        <a:bodyPr/>
        <a:lstStyle/>
        <a:p>
          <a:endParaRPr lang="fr-FR"/>
        </a:p>
      </dgm:t>
    </dgm:pt>
    <dgm:pt modelId="{7E544802-E9CD-4182-8DB9-BEF06C5DEF85}" type="pres">
      <dgm:prSet presAssocID="{E9877F0E-81FA-4C48-8CE9-78EAD91BA373}" presName="level2Shape" presStyleLbl="node4" presStyleIdx="5" presStyleCnt="8"/>
      <dgm:spPr/>
      <dgm:t>
        <a:bodyPr/>
        <a:lstStyle/>
        <a:p>
          <a:endParaRPr lang="fr-FR"/>
        </a:p>
      </dgm:t>
    </dgm:pt>
    <dgm:pt modelId="{50626A7F-C337-4EF3-BE24-43900D1081FC}" type="pres">
      <dgm:prSet presAssocID="{E9877F0E-81FA-4C48-8CE9-78EAD91BA373}" presName="hierChild3" presStyleCnt="0"/>
      <dgm:spPr/>
      <dgm:t>
        <a:bodyPr/>
        <a:lstStyle/>
        <a:p>
          <a:endParaRPr lang="fr-FR"/>
        </a:p>
      </dgm:t>
    </dgm:pt>
    <dgm:pt modelId="{7201826C-9303-490B-801E-3A943298A725}" type="pres">
      <dgm:prSet presAssocID="{0FD4D4A8-4B33-4C11-B44D-E51ED262F187}" presName="Name19" presStyleLbl="parChTrans1D3" presStyleIdx="3" presStyleCnt="4"/>
      <dgm:spPr/>
      <dgm:t>
        <a:bodyPr/>
        <a:lstStyle/>
        <a:p>
          <a:endParaRPr lang="fr-FR"/>
        </a:p>
      </dgm:t>
    </dgm:pt>
    <dgm:pt modelId="{5BC91F7D-D489-466C-BAE7-70CCEA509CB9}" type="pres">
      <dgm:prSet presAssocID="{F804E81E-FB99-4BC4-86C3-A844BACABE84}" presName="Name21" presStyleCnt="0"/>
      <dgm:spPr/>
      <dgm:t>
        <a:bodyPr/>
        <a:lstStyle/>
        <a:p>
          <a:endParaRPr lang="fr-FR"/>
        </a:p>
      </dgm:t>
    </dgm:pt>
    <dgm:pt modelId="{D9109B9E-5429-4C19-BA06-63D1DA02B0F4}" type="pres">
      <dgm:prSet presAssocID="{F804E81E-FB99-4BC4-86C3-A844BACABE84}" presName="level2Shape" presStyleLbl="node3" presStyleIdx="3" presStyleCnt="4"/>
      <dgm:spPr/>
      <dgm:t>
        <a:bodyPr/>
        <a:lstStyle/>
        <a:p>
          <a:endParaRPr lang="fr-FR"/>
        </a:p>
      </dgm:t>
    </dgm:pt>
    <dgm:pt modelId="{04520883-54C3-4641-B6FC-FBA814F2A758}" type="pres">
      <dgm:prSet presAssocID="{F804E81E-FB99-4BC4-86C3-A844BACABE84}" presName="hierChild3" presStyleCnt="0"/>
      <dgm:spPr/>
      <dgm:t>
        <a:bodyPr/>
        <a:lstStyle/>
        <a:p>
          <a:endParaRPr lang="fr-FR"/>
        </a:p>
      </dgm:t>
    </dgm:pt>
    <dgm:pt modelId="{BF58281A-E64E-4BFA-A114-03F38840A3F6}" type="pres">
      <dgm:prSet presAssocID="{03C96277-0F71-4ECF-AC1F-45BA61E24D29}" presName="Name19" presStyleLbl="parChTrans1D4" presStyleIdx="6" presStyleCnt="8"/>
      <dgm:spPr/>
      <dgm:t>
        <a:bodyPr/>
        <a:lstStyle/>
        <a:p>
          <a:endParaRPr lang="fr-FR"/>
        </a:p>
      </dgm:t>
    </dgm:pt>
    <dgm:pt modelId="{EDFB2D69-AE88-471B-8B70-2B98BF07043B}" type="pres">
      <dgm:prSet presAssocID="{58F1F562-FA44-4A9D-9941-851D6CAFC4AC}" presName="Name21" presStyleCnt="0"/>
      <dgm:spPr/>
      <dgm:t>
        <a:bodyPr/>
        <a:lstStyle/>
        <a:p>
          <a:endParaRPr lang="fr-FR"/>
        </a:p>
      </dgm:t>
    </dgm:pt>
    <dgm:pt modelId="{D6AF4FCF-4B91-4B10-923C-50B8990CE08A}" type="pres">
      <dgm:prSet presAssocID="{58F1F562-FA44-4A9D-9941-851D6CAFC4AC}" presName="level2Shape" presStyleLbl="node4" presStyleIdx="6" presStyleCnt="8"/>
      <dgm:spPr/>
      <dgm:t>
        <a:bodyPr/>
        <a:lstStyle/>
        <a:p>
          <a:endParaRPr lang="fr-FR"/>
        </a:p>
      </dgm:t>
    </dgm:pt>
    <dgm:pt modelId="{BC93C59D-2FF6-4B84-8DA8-5CD3E451A17D}" type="pres">
      <dgm:prSet presAssocID="{58F1F562-FA44-4A9D-9941-851D6CAFC4AC}" presName="hierChild3" presStyleCnt="0"/>
      <dgm:spPr/>
      <dgm:t>
        <a:bodyPr/>
        <a:lstStyle/>
        <a:p>
          <a:endParaRPr lang="fr-FR"/>
        </a:p>
      </dgm:t>
    </dgm:pt>
    <dgm:pt modelId="{F7BAE305-1F4F-4471-8F80-A8D23C04BAC7}" type="pres">
      <dgm:prSet presAssocID="{0D62C1E8-99FC-441A-BAEA-F5E20E868CB1}" presName="Name19" presStyleLbl="parChTrans1D4" presStyleIdx="7" presStyleCnt="8"/>
      <dgm:spPr/>
      <dgm:t>
        <a:bodyPr/>
        <a:lstStyle/>
        <a:p>
          <a:endParaRPr lang="fr-FR"/>
        </a:p>
      </dgm:t>
    </dgm:pt>
    <dgm:pt modelId="{2F7F0110-A4A1-4ECB-98CD-164CE43F4C8D}" type="pres">
      <dgm:prSet presAssocID="{362921C8-DD6A-47EF-A76F-E42AEC0CB6D7}" presName="Name21" presStyleCnt="0"/>
      <dgm:spPr/>
      <dgm:t>
        <a:bodyPr/>
        <a:lstStyle/>
        <a:p>
          <a:endParaRPr lang="fr-FR"/>
        </a:p>
      </dgm:t>
    </dgm:pt>
    <dgm:pt modelId="{74A8DD43-0F3B-40D3-A82E-F0E57F4BE33C}" type="pres">
      <dgm:prSet presAssocID="{362921C8-DD6A-47EF-A76F-E42AEC0CB6D7}" presName="level2Shape" presStyleLbl="node4" presStyleIdx="7" presStyleCnt="8"/>
      <dgm:spPr/>
      <dgm:t>
        <a:bodyPr/>
        <a:lstStyle/>
        <a:p>
          <a:endParaRPr lang="fr-FR"/>
        </a:p>
      </dgm:t>
    </dgm:pt>
    <dgm:pt modelId="{7F105D54-B49F-446C-AD3C-4F6B5CCBF7A5}" type="pres">
      <dgm:prSet presAssocID="{362921C8-DD6A-47EF-A76F-E42AEC0CB6D7}" presName="hierChild3" presStyleCnt="0"/>
      <dgm:spPr/>
      <dgm:t>
        <a:bodyPr/>
        <a:lstStyle/>
        <a:p>
          <a:endParaRPr lang="fr-FR"/>
        </a:p>
      </dgm:t>
    </dgm:pt>
    <dgm:pt modelId="{836EB427-06BC-43F3-8516-05CC0B273A5D}" type="pres">
      <dgm:prSet presAssocID="{D050D16A-F9D0-4FAC-B873-55A7B8C1D5C2}" presName="bgShapesFlow" presStyleCnt="0"/>
      <dgm:spPr/>
      <dgm:t>
        <a:bodyPr/>
        <a:lstStyle/>
        <a:p>
          <a:endParaRPr lang="fr-FR"/>
        </a:p>
      </dgm:t>
    </dgm:pt>
  </dgm:ptLst>
  <dgm:cxnLst>
    <dgm:cxn modelId="{C312E86F-F769-437F-BC4B-A49145FD8AFE}" type="presOf" srcId="{7DD09465-9410-4E41-BD46-60B06C63A4AF}" destId="{8FCB7998-2DCF-4EDE-9531-F51284AE7FA7}" srcOrd="0" destOrd="0" presId="urn:microsoft.com/office/officeart/2005/8/layout/hierarchy6"/>
    <dgm:cxn modelId="{9471B07F-8993-4439-A14C-CAA7CE73CF03}" type="presOf" srcId="{58F1F562-FA44-4A9D-9941-851D6CAFC4AC}" destId="{D6AF4FCF-4B91-4B10-923C-50B8990CE08A}" srcOrd="0" destOrd="0" presId="urn:microsoft.com/office/officeart/2005/8/layout/hierarchy6"/>
    <dgm:cxn modelId="{26D0F2FE-F941-41B6-A170-6364A32823CF}" srcId="{58F1F562-FA44-4A9D-9941-851D6CAFC4AC}" destId="{362921C8-DD6A-47EF-A76F-E42AEC0CB6D7}" srcOrd="0" destOrd="0" parTransId="{0D62C1E8-99FC-441A-BAEA-F5E20E868CB1}" sibTransId="{CE3328EE-E273-4821-BD65-36C9B60F2C9F}"/>
    <dgm:cxn modelId="{4F2E3318-17C3-4F6A-A179-0A7AFC462F8D}" type="presOf" srcId="{D5D55449-2A29-4561-8B59-9B93CA82C9CD}" destId="{4A1E3042-EECF-46CC-B973-46DAD9EB147C}" srcOrd="0" destOrd="0" presId="urn:microsoft.com/office/officeart/2005/8/layout/hierarchy6"/>
    <dgm:cxn modelId="{B7FF539A-654C-498D-98C1-091C3432E123}" srcId="{F8FCBB31-6099-4C2E-9316-1A95725DB05C}" destId="{142E333D-9A53-4584-82AF-986264356AFE}" srcOrd="0" destOrd="0" parTransId="{74A07586-8249-43CD-B16C-2BD182A3AB0C}" sibTransId="{98C733DA-EB4F-4B77-89B6-77814A538FBF}"/>
    <dgm:cxn modelId="{F45F9660-66ED-444A-91A1-A42BE134BCDB}" type="presOf" srcId="{2BF27274-EF80-4054-8760-3BD6CA272990}" destId="{0D372C2D-10C5-4D94-A24D-B70F886DDB7A}" srcOrd="0" destOrd="0" presId="urn:microsoft.com/office/officeart/2005/8/layout/hierarchy6"/>
    <dgm:cxn modelId="{AE16F4F4-0951-4127-8165-026D2F5A8F96}" type="presOf" srcId="{D050D16A-F9D0-4FAC-B873-55A7B8C1D5C2}" destId="{96203B7A-1A27-427E-B736-74A6E83CEBCE}" srcOrd="0" destOrd="0" presId="urn:microsoft.com/office/officeart/2005/8/layout/hierarchy6"/>
    <dgm:cxn modelId="{C5E3BBB3-F4E6-4044-96A2-EEF1ECDAB2CB}" srcId="{142E333D-9A53-4584-82AF-986264356AFE}" destId="{296F212B-34F2-4B44-AB6C-D1227CB0CECE}" srcOrd="0" destOrd="0" parTransId="{31586957-746C-4242-AB53-8DBB0C3B7F8B}" sibTransId="{8AFDC3D7-1767-441D-9D4D-75268A671EE7}"/>
    <dgm:cxn modelId="{B42226D0-1CE3-4B4B-A7F8-F36CB9D44FAA}" type="presOf" srcId="{F804E81E-FB99-4BC4-86C3-A844BACABE84}" destId="{D9109B9E-5429-4C19-BA06-63D1DA02B0F4}" srcOrd="0" destOrd="0" presId="urn:microsoft.com/office/officeart/2005/8/layout/hierarchy6"/>
    <dgm:cxn modelId="{7B00182D-DF71-42D2-BAAE-5B205993C0D6}" type="presOf" srcId="{46ED0561-76FC-4096-B37F-23E0264E4467}" destId="{4EFEA6F3-054F-47CF-8ADC-562DFE93C570}" srcOrd="0" destOrd="0" presId="urn:microsoft.com/office/officeart/2005/8/layout/hierarchy6"/>
    <dgm:cxn modelId="{91FF4B2F-339F-485F-8DA6-53DA90A51290}" srcId="{296F212B-34F2-4B44-AB6C-D1227CB0CECE}" destId="{2BF27274-EF80-4054-8760-3BD6CA272990}" srcOrd="0" destOrd="0" parTransId="{909D96BC-CC92-4A38-A2E4-25EFDE2B194E}" sibTransId="{3613BEFC-8BDB-4D4A-86DB-C53FF0D2B310}"/>
    <dgm:cxn modelId="{4CAEF674-0B03-42FD-81F0-45BFA4741DAD}" type="presOf" srcId="{0FD4D4A8-4B33-4C11-B44D-E51ED262F187}" destId="{7201826C-9303-490B-801E-3A943298A725}" srcOrd="0" destOrd="0" presId="urn:microsoft.com/office/officeart/2005/8/layout/hierarchy6"/>
    <dgm:cxn modelId="{C8B1AECC-C14E-4E9F-A247-69E33F71AE42}" type="presOf" srcId="{3E87C922-02C7-4A57-981B-A1BBC87EA1F3}" destId="{1B16A50F-810D-493F-B1D4-83F583EC65AD}" srcOrd="0" destOrd="0" presId="urn:microsoft.com/office/officeart/2005/8/layout/hierarchy6"/>
    <dgm:cxn modelId="{D5EE1644-E52E-467D-834D-6339227713FC}" srcId="{142E333D-9A53-4584-82AF-986264356AFE}" destId="{D4EB6677-18CA-4978-9EED-42B4438DFC26}" srcOrd="2" destOrd="0" parTransId="{5F844F62-FA4E-438C-97B0-924FE8728A1D}" sibTransId="{4563868D-420E-48AE-8977-3340C775E46B}"/>
    <dgm:cxn modelId="{4989D15F-EA95-411C-B0E3-02E37A0B7491}" type="presOf" srcId="{50BF30F1-7623-4EA6-8EB5-26FBF7FAF648}" destId="{7CBF9E3F-39E7-413F-80E6-B644E232FC9B}" srcOrd="0" destOrd="0" presId="urn:microsoft.com/office/officeart/2005/8/layout/hierarchy6"/>
    <dgm:cxn modelId="{D5FDF7DA-1A3C-4447-8F3E-B31C57042E9C}" type="presOf" srcId="{03C96277-0F71-4ECF-AC1F-45BA61E24D29}" destId="{BF58281A-E64E-4BFA-A114-03F38840A3F6}" srcOrd="0" destOrd="0" presId="urn:microsoft.com/office/officeart/2005/8/layout/hierarchy6"/>
    <dgm:cxn modelId="{024934C4-54F7-456B-AB38-D7F2381C3ACF}" type="presOf" srcId="{74A07586-8249-43CD-B16C-2BD182A3AB0C}" destId="{33ACBF2F-E3F8-47D4-9D87-ECC34CCC6618}" srcOrd="0" destOrd="0" presId="urn:microsoft.com/office/officeart/2005/8/layout/hierarchy6"/>
    <dgm:cxn modelId="{EE43CEF1-1E4C-4E2E-800E-17DC2E36A755}" type="presOf" srcId="{C4DC0BCE-9AF0-4596-9C71-CC5ABE24AEBD}" destId="{5B0B2753-8363-4EF6-A332-D9288BB580BE}" srcOrd="0" destOrd="0" presId="urn:microsoft.com/office/officeart/2005/8/layout/hierarchy6"/>
    <dgm:cxn modelId="{C07CC1AC-1390-4840-8790-6E91F02C06B6}" type="presOf" srcId="{D4EB6677-18CA-4978-9EED-42B4438DFC26}" destId="{BCE9A235-EBCE-437D-9BAE-0445C4C75B84}" srcOrd="0" destOrd="0" presId="urn:microsoft.com/office/officeart/2005/8/layout/hierarchy6"/>
    <dgm:cxn modelId="{3FF58C49-531A-42A3-B692-5D099F13548C}" type="presOf" srcId="{0D62C1E8-99FC-441A-BAEA-F5E20E868CB1}" destId="{F7BAE305-1F4F-4471-8F80-A8D23C04BAC7}" srcOrd="0" destOrd="0" presId="urn:microsoft.com/office/officeart/2005/8/layout/hierarchy6"/>
    <dgm:cxn modelId="{79FF5A45-AF65-48C5-9A31-E6DA78575D2F}" type="presOf" srcId="{E9877F0E-81FA-4C48-8CE9-78EAD91BA373}" destId="{7E544802-E9CD-4182-8DB9-BEF06C5DEF85}" srcOrd="0" destOrd="0" presId="urn:microsoft.com/office/officeart/2005/8/layout/hierarchy6"/>
    <dgm:cxn modelId="{87F877CC-4D5C-427D-B318-93E41DE1172A}" type="presOf" srcId="{362921C8-DD6A-47EF-A76F-E42AEC0CB6D7}" destId="{74A8DD43-0F3B-40D3-A82E-F0E57F4BE33C}" srcOrd="0" destOrd="0" presId="urn:microsoft.com/office/officeart/2005/8/layout/hierarchy6"/>
    <dgm:cxn modelId="{52B5006A-A0EC-4A0C-BBF1-52ECED330C00}" type="presOf" srcId="{59CE97C7-A288-49C7-A5A4-748E073B7486}" destId="{B5E9E1CC-D8E3-4C32-8A3A-C9CCFDFACB87}" srcOrd="0" destOrd="0" presId="urn:microsoft.com/office/officeart/2005/8/layout/hierarchy6"/>
    <dgm:cxn modelId="{85057119-C43E-40D5-A5FC-E0F545831C69}" type="presOf" srcId="{90185F32-04C2-4B95-ADF4-669832E5AB51}" destId="{C6C5496F-9B37-48CF-9964-0FBD453A0D66}" srcOrd="0" destOrd="0" presId="urn:microsoft.com/office/officeart/2005/8/layout/hierarchy6"/>
    <dgm:cxn modelId="{0DBAA947-A0F5-4429-A90C-27E183DE926B}" type="presOf" srcId="{92197509-1580-49A4-A224-D7916EA5A9E7}" destId="{15C4F5A0-D4EE-4B48-A8B5-E0C73F423D6B}" srcOrd="0" destOrd="0" presId="urn:microsoft.com/office/officeart/2005/8/layout/hierarchy6"/>
    <dgm:cxn modelId="{22D649E4-B585-4F24-9079-0B0D4E8EACB0}" srcId="{142E333D-9A53-4584-82AF-986264356AFE}" destId="{C4DC0BCE-9AF0-4596-9C71-CC5ABE24AEBD}" srcOrd="1" destOrd="0" parTransId="{59CE97C7-A288-49C7-A5A4-748E073B7486}" sibTransId="{E6ADC544-653B-45DB-9295-3BEB2BF54D48}"/>
    <dgm:cxn modelId="{154CF001-D687-4475-9DE2-7CBE70546C3B}" srcId="{142E333D-9A53-4584-82AF-986264356AFE}" destId="{F804E81E-FB99-4BC4-86C3-A844BACABE84}" srcOrd="3" destOrd="0" parTransId="{0FD4D4A8-4B33-4C11-B44D-E51ED262F187}" sibTransId="{897E63C1-FC21-4029-B02E-916616960FE8}"/>
    <dgm:cxn modelId="{C5CDD24D-ECEE-4C95-828A-EA29C4059F1C}" srcId="{D4EB6677-18CA-4978-9EED-42B4438DFC26}" destId="{92197509-1580-49A4-A224-D7916EA5A9E7}" srcOrd="0" destOrd="0" parTransId="{90185F32-04C2-4B95-ADF4-669832E5AB51}" sibTransId="{CDDB2E52-9A1B-4524-8ACB-83C518A49608}"/>
    <dgm:cxn modelId="{154A6E02-9172-4596-A97E-05A381F572D7}" srcId="{2BF27274-EF80-4054-8760-3BD6CA272990}" destId="{9AC2DAA4-7928-446D-B074-82443300C330}" srcOrd="0" destOrd="0" parTransId="{46ED0561-76FC-4096-B37F-23E0264E4467}" sibTransId="{BD295BAA-1477-40C2-805A-7DB7025ADD97}"/>
    <dgm:cxn modelId="{AC6414AE-D0FD-4218-8AF1-6A35082B1FBF}" type="presOf" srcId="{5A0BF854-F727-40E5-8A4C-FBEA2402BADD}" destId="{C54C06D6-558C-4625-AACD-B6A50F23E2CB}" srcOrd="0" destOrd="0" presId="urn:microsoft.com/office/officeart/2005/8/layout/hierarchy6"/>
    <dgm:cxn modelId="{B4691CC2-5B2C-4100-801B-AD719C8A6ECA}" type="presOf" srcId="{31586957-746C-4242-AB53-8DBB0C3B7F8B}" destId="{4A37647D-F46D-4AA0-AAC7-F85F5AD6C7F4}" srcOrd="0" destOrd="0" presId="urn:microsoft.com/office/officeart/2005/8/layout/hierarchy6"/>
    <dgm:cxn modelId="{A31FE272-E681-45EF-AF06-E0F353B7D184}" type="presOf" srcId="{142E333D-9A53-4584-82AF-986264356AFE}" destId="{65542D3A-D6EC-46BC-927A-456240E90B9B}" srcOrd="0" destOrd="0" presId="urn:microsoft.com/office/officeart/2005/8/layout/hierarchy6"/>
    <dgm:cxn modelId="{63D2C33D-3333-40BC-BC78-F4E049FBF59C}" type="presOf" srcId="{296F212B-34F2-4B44-AB6C-D1227CB0CECE}" destId="{80EC762A-CC38-4AAB-9A11-DFBFA337CE08}" srcOrd="0" destOrd="0" presId="urn:microsoft.com/office/officeart/2005/8/layout/hierarchy6"/>
    <dgm:cxn modelId="{A024B829-32CD-4DC0-9520-0A295A0FA9B1}" srcId="{F804E81E-FB99-4BC4-86C3-A844BACABE84}" destId="{58F1F562-FA44-4A9D-9941-851D6CAFC4AC}" srcOrd="0" destOrd="0" parTransId="{03C96277-0F71-4ECF-AC1F-45BA61E24D29}" sibTransId="{B1F59B27-4E1A-4045-9A6A-67CBC297FB0E}"/>
    <dgm:cxn modelId="{DC6EEFEA-743A-4AD6-BBEC-37039C0BDDD7}" srcId="{C4DC0BCE-9AF0-4596-9C71-CC5ABE24AEBD}" destId="{5A0BF854-F727-40E5-8A4C-FBEA2402BADD}" srcOrd="0" destOrd="0" parTransId="{7DD09465-9410-4E41-BD46-60B06C63A4AF}" sibTransId="{F21D770D-D194-4077-B629-60B23D029F80}"/>
    <dgm:cxn modelId="{718561BD-FAC0-4441-ACFF-4430D84D835B}" type="presOf" srcId="{F8FCBB31-6099-4C2E-9316-1A95725DB05C}" destId="{89361CC8-8D9F-4342-B50E-EDF44B143538}" srcOrd="0" destOrd="0" presId="urn:microsoft.com/office/officeart/2005/8/layout/hierarchy6"/>
    <dgm:cxn modelId="{C7486170-4F5A-4085-B9E7-7E8E105E3A2D}" type="presOf" srcId="{5F844F62-FA4E-438C-97B0-924FE8728A1D}" destId="{C3FC707B-1F4D-4EB8-AB08-78FB9DC27E40}" srcOrd="0" destOrd="0" presId="urn:microsoft.com/office/officeart/2005/8/layout/hierarchy6"/>
    <dgm:cxn modelId="{51A5038A-4FE6-4F49-A765-5C863F1AB0F3}" type="presOf" srcId="{909D96BC-CC92-4A38-A2E4-25EFDE2B194E}" destId="{595FAC59-4E8D-4DC8-89C8-B6DB52309201}" srcOrd="0" destOrd="0" presId="urn:microsoft.com/office/officeart/2005/8/layout/hierarchy6"/>
    <dgm:cxn modelId="{F4A2ADD5-A701-4219-870C-28A5FBC73865}" srcId="{92197509-1580-49A4-A224-D7916EA5A9E7}" destId="{E9877F0E-81FA-4C48-8CE9-78EAD91BA373}" srcOrd="0" destOrd="0" parTransId="{50BF30F1-7623-4EA6-8EB5-26FBF7FAF648}" sibTransId="{EC8E5122-9933-4E22-B251-F745C2FA4FED}"/>
    <dgm:cxn modelId="{8FA876ED-0C48-4F7C-80D2-CB4D10657652}" srcId="{5A0BF854-F727-40E5-8A4C-FBEA2402BADD}" destId="{3E87C922-02C7-4A57-981B-A1BBC87EA1F3}" srcOrd="0" destOrd="0" parTransId="{D5D55449-2A29-4561-8B59-9B93CA82C9CD}" sibTransId="{AEEF9AD2-D62A-4F31-BFF4-A1FEF6F1AC04}"/>
    <dgm:cxn modelId="{6D3442D5-216A-4FE8-86FC-C7BD54CD55E9}" srcId="{D050D16A-F9D0-4FAC-B873-55A7B8C1D5C2}" destId="{F8FCBB31-6099-4C2E-9316-1A95725DB05C}" srcOrd="0" destOrd="0" parTransId="{7E8C6DC9-A83C-433E-87F1-CAA4E690AB12}" sibTransId="{2ED2BC02-DF81-49A8-ABBA-CB390A7F1211}"/>
    <dgm:cxn modelId="{A0364EFA-91C3-435C-A200-EC06DF8E8A83}" type="presOf" srcId="{9AC2DAA4-7928-446D-B074-82443300C330}" destId="{89B352AF-97BD-4720-A14D-7A168834DA4C}" srcOrd="0" destOrd="0" presId="urn:microsoft.com/office/officeart/2005/8/layout/hierarchy6"/>
    <dgm:cxn modelId="{33D65C31-176B-4EFA-BD18-4FF5985F8C06}" type="presParOf" srcId="{96203B7A-1A27-427E-B736-74A6E83CEBCE}" destId="{3E2AAB8B-75BA-4165-86F8-1910BE8C3DBF}" srcOrd="0" destOrd="0" presId="urn:microsoft.com/office/officeart/2005/8/layout/hierarchy6"/>
    <dgm:cxn modelId="{03C54D92-2B0E-4207-AE42-FEC6139DF023}" type="presParOf" srcId="{3E2AAB8B-75BA-4165-86F8-1910BE8C3DBF}" destId="{F7A6AC0D-3D30-4144-BBBF-EB5B71A13419}" srcOrd="0" destOrd="0" presId="urn:microsoft.com/office/officeart/2005/8/layout/hierarchy6"/>
    <dgm:cxn modelId="{B5F5492B-8476-45D4-81BA-3B6B9EFE8E27}" type="presParOf" srcId="{F7A6AC0D-3D30-4144-BBBF-EB5B71A13419}" destId="{F4B5032D-5C0C-4DBD-A69B-9EF50FAEED35}" srcOrd="0" destOrd="0" presId="urn:microsoft.com/office/officeart/2005/8/layout/hierarchy6"/>
    <dgm:cxn modelId="{62052E61-26AB-4791-BD54-73CA3E8DAAF3}" type="presParOf" srcId="{F4B5032D-5C0C-4DBD-A69B-9EF50FAEED35}" destId="{89361CC8-8D9F-4342-B50E-EDF44B143538}" srcOrd="0" destOrd="0" presId="urn:microsoft.com/office/officeart/2005/8/layout/hierarchy6"/>
    <dgm:cxn modelId="{8E993625-CDF6-4B86-9E94-F291FD808397}" type="presParOf" srcId="{F4B5032D-5C0C-4DBD-A69B-9EF50FAEED35}" destId="{AAAD8351-45C9-4AC9-97D6-4F5711D8F955}" srcOrd="1" destOrd="0" presId="urn:microsoft.com/office/officeart/2005/8/layout/hierarchy6"/>
    <dgm:cxn modelId="{669140AB-F17C-4A85-9156-5852957D71DF}" type="presParOf" srcId="{AAAD8351-45C9-4AC9-97D6-4F5711D8F955}" destId="{33ACBF2F-E3F8-47D4-9D87-ECC34CCC6618}" srcOrd="0" destOrd="0" presId="urn:microsoft.com/office/officeart/2005/8/layout/hierarchy6"/>
    <dgm:cxn modelId="{A5C95C31-786F-4275-B3AC-E54693010EE2}" type="presParOf" srcId="{AAAD8351-45C9-4AC9-97D6-4F5711D8F955}" destId="{26B302D1-475F-44A6-999C-3A01D1504564}" srcOrd="1" destOrd="0" presId="urn:microsoft.com/office/officeart/2005/8/layout/hierarchy6"/>
    <dgm:cxn modelId="{1B119860-FF70-496A-9EFE-6145D964FA60}" type="presParOf" srcId="{26B302D1-475F-44A6-999C-3A01D1504564}" destId="{65542D3A-D6EC-46BC-927A-456240E90B9B}" srcOrd="0" destOrd="0" presId="urn:microsoft.com/office/officeart/2005/8/layout/hierarchy6"/>
    <dgm:cxn modelId="{16A57C3A-BD55-4F2B-9808-D841F0FE6E80}" type="presParOf" srcId="{26B302D1-475F-44A6-999C-3A01D1504564}" destId="{1838231B-8F8E-49D4-B0DE-A69892C83BD8}" srcOrd="1" destOrd="0" presId="urn:microsoft.com/office/officeart/2005/8/layout/hierarchy6"/>
    <dgm:cxn modelId="{EAA45400-B3FC-4020-9232-E7D05D705F13}" type="presParOf" srcId="{1838231B-8F8E-49D4-B0DE-A69892C83BD8}" destId="{4A37647D-F46D-4AA0-AAC7-F85F5AD6C7F4}" srcOrd="0" destOrd="0" presId="urn:microsoft.com/office/officeart/2005/8/layout/hierarchy6"/>
    <dgm:cxn modelId="{832E6126-8D55-4993-8E30-E9B851EB7F9E}" type="presParOf" srcId="{1838231B-8F8E-49D4-B0DE-A69892C83BD8}" destId="{04E92F35-2EFB-44D6-91AF-95FA79AEFE0A}" srcOrd="1" destOrd="0" presId="urn:microsoft.com/office/officeart/2005/8/layout/hierarchy6"/>
    <dgm:cxn modelId="{02E46317-C723-4387-88FA-AB1EE66D0E47}" type="presParOf" srcId="{04E92F35-2EFB-44D6-91AF-95FA79AEFE0A}" destId="{80EC762A-CC38-4AAB-9A11-DFBFA337CE08}" srcOrd="0" destOrd="0" presId="urn:microsoft.com/office/officeart/2005/8/layout/hierarchy6"/>
    <dgm:cxn modelId="{5F8549A9-1A19-46D8-8466-0C499DA8F029}" type="presParOf" srcId="{04E92F35-2EFB-44D6-91AF-95FA79AEFE0A}" destId="{A1E71555-34D4-4178-B26B-BAC67E3FB1CD}" srcOrd="1" destOrd="0" presId="urn:microsoft.com/office/officeart/2005/8/layout/hierarchy6"/>
    <dgm:cxn modelId="{D065D674-A8BB-4DFB-BD3F-D9BBDF9F3FC6}" type="presParOf" srcId="{A1E71555-34D4-4178-B26B-BAC67E3FB1CD}" destId="{595FAC59-4E8D-4DC8-89C8-B6DB52309201}" srcOrd="0" destOrd="0" presId="urn:microsoft.com/office/officeart/2005/8/layout/hierarchy6"/>
    <dgm:cxn modelId="{7D5AB5E4-809A-43E9-A119-A2F7DE9E6154}" type="presParOf" srcId="{A1E71555-34D4-4178-B26B-BAC67E3FB1CD}" destId="{CF26003E-8EDB-44C4-AD4A-9E2E260A5F68}" srcOrd="1" destOrd="0" presId="urn:microsoft.com/office/officeart/2005/8/layout/hierarchy6"/>
    <dgm:cxn modelId="{25FC182A-BEFE-4A5B-82F6-9CB74AEA679F}" type="presParOf" srcId="{CF26003E-8EDB-44C4-AD4A-9E2E260A5F68}" destId="{0D372C2D-10C5-4D94-A24D-B70F886DDB7A}" srcOrd="0" destOrd="0" presId="urn:microsoft.com/office/officeart/2005/8/layout/hierarchy6"/>
    <dgm:cxn modelId="{E6975280-6BDA-434A-9B01-B811A3EF8E09}" type="presParOf" srcId="{CF26003E-8EDB-44C4-AD4A-9E2E260A5F68}" destId="{5F87C79C-E048-4AC2-B941-725F71DDC273}" srcOrd="1" destOrd="0" presId="urn:microsoft.com/office/officeart/2005/8/layout/hierarchy6"/>
    <dgm:cxn modelId="{C3F6338F-6BBA-40D5-8FB8-95609CFA59BB}" type="presParOf" srcId="{5F87C79C-E048-4AC2-B941-725F71DDC273}" destId="{4EFEA6F3-054F-47CF-8ADC-562DFE93C570}" srcOrd="0" destOrd="0" presId="urn:microsoft.com/office/officeart/2005/8/layout/hierarchy6"/>
    <dgm:cxn modelId="{BDE99956-E9AF-43E4-ADF2-3D4406809F8A}" type="presParOf" srcId="{5F87C79C-E048-4AC2-B941-725F71DDC273}" destId="{215F99BF-69C2-41D3-AF69-9842E233F76B}" srcOrd="1" destOrd="0" presId="urn:microsoft.com/office/officeart/2005/8/layout/hierarchy6"/>
    <dgm:cxn modelId="{457A2D0F-4B5A-41B4-80CC-0B079027DF93}" type="presParOf" srcId="{215F99BF-69C2-41D3-AF69-9842E233F76B}" destId="{89B352AF-97BD-4720-A14D-7A168834DA4C}" srcOrd="0" destOrd="0" presId="urn:microsoft.com/office/officeart/2005/8/layout/hierarchy6"/>
    <dgm:cxn modelId="{A8463A5C-6654-4F4E-B45E-1CCBEBA10E87}" type="presParOf" srcId="{215F99BF-69C2-41D3-AF69-9842E233F76B}" destId="{6272BD4A-DAC2-47A6-95F4-07A146ADE3F9}" srcOrd="1" destOrd="0" presId="urn:microsoft.com/office/officeart/2005/8/layout/hierarchy6"/>
    <dgm:cxn modelId="{C5D4AAD1-7199-4E52-8A7E-474A77E2D43A}" type="presParOf" srcId="{1838231B-8F8E-49D4-B0DE-A69892C83BD8}" destId="{B5E9E1CC-D8E3-4C32-8A3A-C9CCFDFACB87}" srcOrd="2" destOrd="0" presId="urn:microsoft.com/office/officeart/2005/8/layout/hierarchy6"/>
    <dgm:cxn modelId="{CE6D4D06-0A4E-47C4-B509-95BDB046B668}" type="presParOf" srcId="{1838231B-8F8E-49D4-B0DE-A69892C83BD8}" destId="{5C74D602-EAF9-403F-B569-E128EFAFBB74}" srcOrd="3" destOrd="0" presId="urn:microsoft.com/office/officeart/2005/8/layout/hierarchy6"/>
    <dgm:cxn modelId="{4E4C0FA9-5F81-4053-9B2B-AFA3534861B3}" type="presParOf" srcId="{5C74D602-EAF9-403F-B569-E128EFAFBB74}" destId="{5B0B2753-8363-4EF6-A332-D9288BB580BE}" srcOrd="0" destOrd="0" presId="urn:microsoft.com/office/officeart/2005/8/layout/hierarchy6"/>
    <dgm:cxn modelId="{AA89F448-A3C4-48A2-BCEB-C95CB0ED1A8A}" type="presParOf" srcId="{5C74D602-EAF9-403F-B569-E128EFAFBB74}" destId="{DE9736C7-55A5-4838-BE67-BE6940FECBA3}" srcOrd="1" destOrd="0" presId="urn:microsoft.com/office/officeart/2005/8/layout/hierarchy6"/>
    <dgm:cxn modelId="{39C7BF4D-465D-4742-9004-04B507745007}" type="presParOf" srcId="{DE9736C7-55A5-4838-BE67-BE6940FECBA3}" destId="{8FCB7998-2DCF-4EDE-9531-F51284AE7FA7}" srcOrd="0" destOrd="0" presId="urn:microsoft.com/office/officeart/2005/8/layout/hierarchy6"/>
    <dgm:cxn modelId="{3C783F65-86D8-4A1D-889F-3919219D0C9A}" type="presParOf" srcId="{DE9736C7-55A5-4838-BE67-BE6940FECBA3}" destId="{BBC65CBB-26D0-4C3D-93FC-1E896747EC84}" srcOrd="1" destOrd="0" presId="urn:microsoft.com/office/officeart/2005/8/layout/hierarchy6"/>
    <dgm:cxn modelId="{AA107F9A-AF51-4A3A-B896-ACB3AA64F6E6}" type="presParOf" srcId="{BBC65CBB-26D0-4C3D-93FC-1E896747EC84}" destId="{C54C06D6-558C-4625-AACD-B6A50F23E2CB}" srcOrd="0" destOrd="0" presId="urn:microsoft.com/office/officeart/2005/8/layout/hierarchy6"/>
    <dgm:cxn modelId="{0757D3C7-2C9E-4473-8AAB-6008F04834A9}" type="presParOf" srcId="{BBC65CBB-26D0-4C3D-93FC-1E896747EC84}" destId="{243429BA-C11E-4107-8BAE-61CC82BB160D}" srcOrd="1" destOrd="0" presId="urn:microsoft.com/office/officeart/2005/8/layout/hierarchy6"/>
    <dgm:cxn modelId="{59E7D51D-7C8F-45EE-BBBA-BC6D7F25DA8C}" type="presParOf" srcId="{243429BA-C11E-4107-8BAE-61CC82BB160D}" destId="{4A1E3042-EECF-46CC-B973-46DAD9EB147C}" srcOrd="0" destOrd="0" presId="urn:microsoft.com/office/officeart/2005/8/layout/hierarchy6"/>
    <dgm:cxn modelId="{4D590037-C012-4F65-BC4F-4F9E6E1614AF}" type="presParOf" srcId="{243429BA-C11E-4107-8BAE-61CC82BB160D}" destId="{28807BC8-829A-4E96-A674-46AEDADE7D79}" srcOrd="1" destOrd="0" presId="urn:microsoft.com/office/officeart/2005/8/layout/hierarchy6"/>
    <dgm:cxn modelId="{51A63460-AE07-4D91-9F28-B3785C992EB7}" type="presParOf" srcId="{28807BC8-829A-4E96-A674-46AEDADE7D79}" destId="{1B16A50F-810D-493F-B1D4-83F583EC65AD}" srcOrd="0" destOrd="0" presId="urn:microsoft.com/office/officeart/2005/8/layout/hierarchy6"/>
    <dgm:cxn modelId="{C27F8CBF-6BAF-412D-BE0A-D42CC74C4B71}" type="presParOf" srcId="{28807BC8-829A-4E96-A674-46AEDADE7D79}" destId="{F01138CC-739B-46D2-B42E-FCFBED125590}" srcOrd="1" destOrd="0" presId="urn:microsoft.com/office/officeart/2005/8/layout/hierarchy6"/>
    <dgm:cxn modelId="{3606F2DC-E337-4842-A7D2-4E8A3F5582F8}" type="presParOf" srcId="{1838231B-8F8E-49D4-B0DE-A69892C83BD8}" destId="{C3FC707B-1F4D-4EB8-AB08-78FB9DC27E40}" srcOrd="4" destOrd="0" presId="urn:microsoft.com/office/officeart/2005/8/layout/hierarchy6"/>
    <dgm:cxn modelId="{919E61BA-DDBF-4B9E-ADAA-5ECF151EA9D6}" type="presParOf" srcId="{1838231B-8F8E-49D4-B0DE-A69892C83BD8}" destId="{5588DB07-7987-442C-92B7-E0426EB459B8}" srcOrd="5" destOrd="0" presId="urn:microsoft.com/office/officeart/2005/8/layout/hierarchy6"/>
    <dgm:cxn modelId="{8FF95065-B8A5-4314-985B-4EBD01A1451D}" type="presParOf" srcId="{5588DB07-7987-442C-92B7-E0426EB459B8}" destId="{BCE9A235-EBCE-437D-9BAE-0445C4C75B84}" srcOrd="0" destOrd="0" presId="urn:microsoft.com/office/officeart/2005/8/layout/hierarchy6"/>
    <dgm:cxn modelId="{283E0C39-5A94-4AC1-B04D-30337D9EC71A}" type="presParOf" srcId="{5588DB07-7987-442C-92B7-E0426EB459B8}" destId="{9F9C9861-00EF-4BC0-8515-7BFE8901F91A}" srcOrd="1" destOrd="0" presId="urn:microsoft.com/office/officeart/2005/8/layout/hierarchy6"/>
    <dgm:cxn modelId="{A7331330-61BA-4A94-ACF0-3A560D04B35D}" type="presParOf" srcId="{9F9C9861-00EF-4BC0-8515-7BFE8901F91A}" destId="{C6C5496F-9B37-48CF-9964-0FBD453A0D66}" srcOrd="0" destOrd="0" presId="urn:microsoft.com/office/officeart/2005/8/layout/hierarchy6"/>
    <dgm:cxn modelId="{200965D1-41D3-4299-ABD7-299D6470B95D}" type="presParOf" srcId="{9F9C9861-00EF-4BC0-8515-7BFE8901F91A}" destId="{22D81811-900A-40DC-8D06-002BFF7AAE71}" srcOrd="1" destOrd="0" presId="urn:microsoft.com/office/officeart/2005/8/layout/hierarchy6"/>
    <dgm:cxn modelId="{4B17FD68-CEED-4B4C-BC26-7F23BF89AB5C}" type="presParOf" srcId="{22D81811-900A-40DC-8D06-002BFF7AAE71}" destId="{15C4F5A0-D4EE-4B48-A8B5-E0C73F423D6B}" srcOrd="0" destOrd="0" presId="urn:microsoft.com/office/officeart/2005/8/layout/hierarchy6"/>
    <dgm:cxn modelId="{EA0EC357-2BE1-41E7-8C88-261B88780F12}" type="presParOf" srcId="{22D81811-900A-40DC-8D06-002BFF7AAE71}" destId="{91AE5D48-D80F-4077-91F2-3347BD949698}" srcOrd="1" destOrd="0" presId="urn:microsoft.com/office/officeart/2005/8/layout/hierarchy6"/>
    <dgm:cxn modelId="{2782B60E-EE68-4B8E-9392-EAA48D300D82}" type="presParOf" srcId="{91AE5D48-D80F-4077-91F2-3347BD949698}" destId="{7CBF9E3F-39E7-413F-80E6-B644E232FC9B}" srcOrd="0" destOrd="0" presId="urn:microsoft.com/office/officeart/2005/8/layout/hierarchy6"/>
    <dgm:cxn modelId="{1EE28182-B253-4F0C-A34C-36E2C3DD2567}" type="presParOf" srcId="{91AE5D48-D80F-4077-91F2-3347BD949698}" destId="{8E771178-466C-45C5-9E26-E7582BFAC8A5}" srcOrd="1" destOrd="0" presId="urn:microsoft.com/office/officeart/2005/8/layout/hierarchy6"/>
    <dgm:cxn modelId="{4F86A7F9-3F7C-4A9C-93F9-B5F4C2EDF5CE}" type="presParOf" srcId="{8E771178-466C-45C5-9E26-E7582BFAC8A5}" destId="{7E544802-E9CD-4182-8DB9-BEF06C5DEF85}" srcOrd="0" destOrd="0" presId="urn:microsoft.com/office/officeart/2005/8/layout/hierarchy6"/>
    <dgm:cxn modelId="{C9000193-1955-4470-B18D-9CF413715CB4}" type="presParOf" srcId="{8E771178-466C-45C5-9E26-E7582BFAC8A5}" destId="{50626A7F-C337-4EF3-BE24-43900D1081FC}" srcOrd="1" destOrd="0" presId="urn:microsoft.com/office/officeart/2005/8/layout/hierarchy6"/>
    <dgm:cxn modelId="{C2D6B200-E2A8-4086-82FD-D71E18CA3E2D}" type="presParOf" srcId="{1838231B-8F8E-49D4-B0DE-A69892C83BD8}" destId="{7201826C-9303-490B-801E-3A943298A725}" srcOrd="6" destOrd="0" presId="urn:microsoft.com/office/officeart/2005/8/layout/hierarchy6"/>
    <dgm:cxn modelId="{C3200ECF-5169-4F24-BB43-DB9BD0D217FC}" type="presParOf" srcId="{1838231B-8F8E-49D4-B0DE-A69892C83BD8}" destId="{5BC91F7D-D489-466C-BAE7-70CCEA509CB9}" srcOrd="7" destOrd="0" presId="urn:microsoft.com/office/officeart/2005/8/layout/hierarchy6"/>
    <dgm:cxn modelId="{7ACA4C5C-E329-4ACE-9BEA-62B5D4DA6E67}" type="presParOf" srcId="{5BC91F7D-D489-466C-BAE7-70CCEA509CB9}" destId="{D9109B9E-5429-4C19-BA06-63D1DA02B0F4}" srcOrd="0" destOrd="0" presId="urn:microsoft.com/office/officeart/2005/8/layout/hierarchy6"/>
    <dgm:cxn modelId="{66020DAC-4CEC-478F-AD8D-3B9B25FFB608}" type="presParOf" srcId="{5BC91F7D-D489-466C-BAE7-70CCEA509CB9}" destId="{04520883-54C3-4641-B6FC-FBA814F2A758}" srcOrd="1" destOrd="0" presId="urn:microsoft.com/office/officeart/2005/8/layout/hierarchy6"/>
    <dgm:cxn modelId="{CBB4E841-5674-4616-B196-1D89E2C93EBA}" type="presParOf" srcId="{04520883-54C3-4641-B6FC-FBA814F2A758}" destId="{BF58281A-E64E-4BFA-A114-03F38840A3F6}" srcOrd="0" destOrd="0" presId="urn:microsoft.com/office/officeart/2005/8/layout/hierarchy6"/>
    <dgm:cxn modelId="{7AC1CF50-CB30-403C-8DA2-0537B51599CD}" type="presParOf" srcId="{04520883-54C3-4641-B6FC-FBA814F2A758}" destId="{EDFB2D69-AE88-471B-8B70-2B98BF07043B}" srcOrd="1" destOrd="0" presId="urn:microsoft.com/office/officeart/2005/8/layout/hierarchy6"/>
    <dgm:cxn modelId="{3C94CA9F-06BB-47EF-BBC5-F41CA90BDA48}" type="presParOf" srcId="{EDFB2D69-AE88-471B-8B70-2B98BF07043B}" destId="{D6AF4FCF-4B91-4B10-923C-50B8990CE08A}" srcOrd="0" destOrd="0" presId="urn:microsoft.com/office/officeart/2005/8/layout/hierarchy6"/>
    <dgm:cxn modelId="{B868D213-C93B-4692-9517-A247A950529D}" type="presParOf" srcId="{EDFB2D69-AE88-471B-8B70-2B98BF07043B}" destId="{BC93C59D-2FF6-4B84-8DA8-5CD3E451A17D}" srcOrd="1" destOrd="0" presId="urn:microsoft.com/office/officeart/2005/8/layout/hierarchy6"/>
    <dgm:cxn modelId="{31687376-A05B-4949-B7D3-35053026B1B9}" type="presParOf" srcId="{BC93C59D-2FF6-4B84-8DA8-5CD3E451A17D}" destId="{F7BAE305-1F4F-4471-8F80-A8D23C04BAC7}" srcOrd="0" destOrd="0" presId="urn:microsoft.com/office/officeart/2005/8/layout/hierarchy6"/>
    <dgm:cxn modelId="{B3789E0C-DB9A-4715-BD99-DFD2684CAF07}" type="presParOf" srcId="{BC93C59D-2FF6-4B84-8DA8-5CD3E451A17D}" destId="{2F7F0110-A4A1-4ECB-98CD-164CE43F4C8D}" srcOrd="1" destOrd="0" presId="urn:microsoft.com/office/officeart/2005/8/layout/hierarchy6"/>
    <dgm:cxn modelId="{6B237D50-4A89-4952-A610-F1629755C6F5}" type="presParOf" srcId="{2F7F0110-A4A1-4ECB-98CD-164CE43F4C8D}" destId="{74A8DD43-0F3B-40D3-A82E-F0E57F4BE33C}" srcOrd="0" destOrd="0" presId="urn:microsoft.com/office/officeart/2005/8/layout/hierarchy6"/>
    <dgm:cxn modelId="{69FAEC4F-CA6D-400D-98D5-FE48A542E808}" type="presParOf" srcId="{2F7F0110-A4A1-4ECB-98CD-164CE43F4C8D}" destId="{7F105D54-B49F-446C-AD3C-4F6B5CCBF7A5}" srcOrd="1" destOrd="0" presId="urn:microsoft.com/office/officeart/2005/8/layout/hierarchy6"/>
    <dgm:cxn modelId="{C78A0423-EF55-4AA1-B9A5-76428896D458}" type="presParOf" srcId="{96203B7A-1A27-427E-B736-74A6E83CEBCE}" destId="{836EB427-06BC-43F3-8516-05CC0B273A5D}"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9EFCDF-EC8D-45DE-BAEA-495D15D607FE}"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fr-FR"/>
        </a:p>
      </dgm:t>
    </dgm:pt>
    <dgm:pt modelId="{1E500AC9-8F16-4345-B664-25C5C97007C9}">
      <dgm:prSet phldrT="[Texte]"/>
      <dgm:spPr/>
      <dgm:t>
        <a:bodyPr/>
        <a:lstStyle/>
        <a:p>
          <a:r>
            <a:rPr lang="fr-FR" dirty="0" smtClean="0"/>
            <a:t>TDB RH</a:t>
          </a:r>
          <a:endParaRPr lang="fr-FR" dirty="0"/>
        </a:p>
      </dgm:t>
    </dgm:pt>
    <dgm:pt modelId="{1A8AAB88-5690-4D09-9158-C549243D8AEC}" type="parTrans" cxnId="{48754A8A-1449-41C9-B26D-7CC4FE918964}">
      <dgm:prSet/>
      <dgm:spPr/>
      <dgm:t>
        <a:bodyPr/>
        <a:lstStyle/>
        <a:p>
          <a:endParaRPr lang="fr-FR"/>
        </a:p>
      </dgm:t>
    </dgm:pt>
    <dgm:pt modelId="{52A3C50E-CEA3-4B8A-AB79-284CE83ED845}" type="sibTrans" cxnId="{48754A8A-1449-41C9-B26D-7CC4FE918964}">
      <dgm:prSet/>
      <dgm:spPr/>
      <dgm:t>
        <a:bodyPr/>
        <a:lstStyle/>
        <a:p>
          <a:endParaRPr lang="fr-FR"/>
        </a:p>
      </dgm:t>
    </dgm:pt>
    <dgm:pt modelId="{872E0B5F-90ED-45C3-9110-636DC33363D8}">
      <dgm:prSet phldrT="[Texte]"/>
      <dgm:spPr/>
      <dgm:t>
        <a:bodyPr/>
        <a:lstStyle/>
        <a:p>
          <a:r>
            <a:rPr lang="fr-FR" dirty="0" smtClean="0"/>
            <a:t>TDB Financier</a:t>
          </a:r>
          <a:endParaRPr lang="fr-FR" dirty="0"/>
        </a:p>
      </dgm:t>
    </dgm:pt>
    <dgm:pt modelId="{3333C36B-E4AB-4436-B843-A817BB263A0B}" type="parTrans" cxnId="{82BED7A6-6F71-4AFA-AD63-3E24A5A20067}">
      <dgm:prSet/>
      <dgm:spPr/>
      <dgm:t>
        <a:bodyPr/>
        <a:lstStyle/>
        <a:p>
          <a:endParaRPr lang="fr-FR"/>
        </a:p>
      </dgm:t>
    </dgm:pt>
    <dgm:pt modelId="{3ACD2F01-ED08-4D81-8F7F-FA8DFF66E4A9}" type="sibTrans" cxnId="{82BED7A6-6F71-4AFA-AD63-3E24A5A20067}">
      <dgm:prSet/>
      <dgm:spPr/>
      <dgm:t>
        <a:bodyPr/>
        <a:lstStyle/>
        <a:p>
          <a:endParaRPr lang="fr-FR"/>
        </a:p>
      </dgm:t>
    </dgm:pt>
    <dgm:pt modelId="{9448232A-C3C5-4ABF-98B4-A0ADB2964DDB}">
      <dgm:prSet phldrT="[Texte]"/>
      <dgm:spPr/>
      <dgm:t>
        <a:bodyPr/>
        <a:lstStyle/>
        <a:p>
          <a:r>
            <a:rPr lang="fr-FR" dirty="0" smtClean="0"/>
            <a:t>TDB Activité</a:t>
          </a:r>
          <a:endParaRPr lang="fr-FR" dirty="0"/>
        </a:p>
      </dgm:t>
    </dgm:pt>
    <dgm:pt modelId="{B6913EA0-4A5F-40ED-9A2E-A2EDA3BACAE1}" type="parTrans" cxnId="{3A15AAE4-8D83-49D8-B3C3-307AFCB8080E}">
      <dgm:prSet/>
      <dgm:spPr/>
      <dgm:t>
        <a:bodyPr/>
        <a:lstStyle/>
        <a:p>
          <a:endParaRPr lang="fr-FR"/>
        </a:p>
      </dgm:t>
    </dgm:pt>
    <dgm:pt modelId="{805DA309-9304-42E8-B800-BA1E467A6A18}" type="sibTrans" cxnId="{3A15AAE4-8D83-49D8-B3C3-307AFCB8080E}">
      <dgm:prSet/>
      <dgm:spPr/>
      <dgm:t>
        <a:bodyPr/>
        <a:lstStyle/>
        <a:p>
          <a:endParaRPr lang="fr-FR"/>
        </a:p>
      </dgm:t>
    </dgm:pt>
    <dgm:pt modelId="{46181C22-F366-46EE-BCA7-6C4F1A2BDD70}">
      <dgm:prSet phldrT="[Texte]"/>
      <dgm:spPr/>
      <dgm:t>
        <a:bodyPr/>
        <a:lstStyle/>
        <a:p>
          <a:r>
            <a:rPr lang="fr-FR" dirty="0" smtClean="0"/>
            <a:t>TDB Projets</a:t>
          </a:r>
          <a:endParaRPr lang="fr-FR" dirty="0"/>
        </a:p>
      </dgm:t>
    </dgm:pt>
    <dgm:pt modelId="{B77941D2-596E-4903-BBAE-A1599ADDB0A5}" type="parTrans" cxnId="{CEB20DB0-B72C-4705-B7BB-F2CD984FAD1C}">
      <dgm:prSet/>
      <dgm:spPr/>
      <dgm:t>
        <a:bodyPr/>
        <a:lstStyle/>
        <a:p>
          <a:endParaRPr lang="fr-FR"/>
        </a:p>
      </dgm:t>
    </dgm:pt>
    <dgm:pt modelId="{A91FCB2A-9BD9-44E9-8C0A-F739A0B13FA0}" type="sibTrans" cxnId="{CEB20DB0-B72C-4705-B7BB-F2CD984FAD1C}">
      <dgm:prSet/>
      <dgm:spPr/>
      <dgm:t>
        <a:bodyPr/>
        <a:lstStyle/>
        <a:p>
          <a:endParaRPr lang="fr-FR"/>
        </a:p>
      </dgm:t>
    </dgm:pt>
    <dgm:pt modelId="{AC57D1FC-5322-4D2D-8CF1-5801F04C8800}" type="pres">
      <dgm:prSet presAssocID="{189EFCDF-EC8D-45DE-BAEA-495D15D607FE}" presName="diagram" presStyleCnt="0">
        <dgm:presLayoutVars>
          <dgm:dir/>
          <dgm:resizeHandles val="exact"/>
        </dgm:presLayoutVars>
      </dgm:prSet>
      <dgm:spPr/>
      <dgm:t>
        <a:bodyPr/>
        <a:lstStyle/>
        <a:p>
          <a:endParaRPr lang="fr-FR"/>
        </a:p>
      </dgm:t>
    </dgm:pt>
    <dgm:pt modelId="{5ABEAFB2-A440-4E58-94F3-CB0700134F0D}" type="pres">
      <dgm:prSet presAssocID="{1E500AC9-8F16-4345-B664-25C5C97007C9}" presName="node" presStyleLbl="node1" presStyleIdx="0" presStyleCnt="4">
        <dgm:presLayoutVars>
          <dgm:bulletEnabled val="1"/>
        </dgm:presLayoutVars>
      </dgm:prSet>
      <dgm:spPr/>
      <dgm:t>
        <a:bodyPr/>
        <a:lstStyle/>
        <a:p>
          <a:endParaRPr lang="fr-FR"/>
        </a:p>
      </dgm:t>
    </dgm:pt>
    <dgm:pt modelId="{857A033E-A5AE-4D39-AE2B-811DF61DA8FB}" type="pres">
      <dgm:prSet presAssocID="{52A3C50E-CEA3-4B8A-AB79-284CE83ED845}" presName="sibTrans" presStyleCnt="0"/>
      <dgm:spPr/>
    </dgm:pt>
    <dgm:pt modelId="{0DE86385-BA7B-47B4-A1F5-FBA68E71EDC7}" type="pres">
      <dgm:prSet presAssocID="{872E0B5F-90ED-45C3-9110-636DC33363D8}" presName="node" presStyleLbl="node1" presStyleIdx="1" presStyleCnt="4">
        <dgm:presLayoutVars>
          <dgm:bulletEnabled val="1"/>
        </dgm:presLayoutVars>
      </dgm:prSet>
      <dgm:spPr/>
      <dgm:t>
        <a:bodyPr/>
        <a:lstStyle/>
        <a:p>
          <a:endParaRPr lang="fr-FR"/>
        </a:p>
      </dgm:t>
    </dgm:pt>
    <dgm:pt modelId="{EACF7FE1-FA09-40BF-B8E2-6ED87B4B9749}" type="pres">
      <dgm:prSet presAssocID="{3ACD2F01-ED08-4D81-8F7F-FA8DFF66E4A9}" presName="sibTrans" presStyleCnt="0"/>
      <dgm:spPr/>
    </dgm:pt>
    <dgm:pt modelId="{83AB6400-6374-4A87-8B57-E1452D75A5A2}" type="pres">
      <dgm:prSet presAssocID="{9448232A-C3C5-4ABF-98B4-A0ADB2964DDB}" presName="node" presStyleLbl="node1" presStyleIdx="2" presStyleCnt="4">
        <dgm:presLayoutVars>
          <dgm:bulletEnabled val="1"/>
        </dgm:presLayoutVars>
      </dgm:prSet>
      <dgm:spPr/>
      <dgm:t>
        <a:bodyPr/>
        <a:lstStyle/>
        <a:p>
          <a:endParaRPr lang="fr-FR"/>
        </a:p>
      </dgm:t>
    </dgm:pt>
    <dgm:pt modelId="{3FA1E4EE-4002-42FA-A317-6A57479CBECC}" type="pres">
      <dgm:prSet presAssocID="{805DA309-9304-42E8-B800-BA1E467A6A18}" presName="sibTrans" presStyleCnt="0"/>
      <dgm:spPr/>
    </dgm:pt>
    <dgm:pt modelId="{E6B815D2-ABEA-4F46-97A6-2D518CBABEC5}" type="pres">
      <dgm:prSet presAssocID="{46181C22-F366-46EE-BCA7-6C4F1A2BDD70}" presName="node" presStyleLbl="node1" presStyleIdx="3" presStyleCnt="4">
        <dgm:presLayoutVars>
          <dgm:bulletEnabled val="1"/>
        </dgm:presLayoutVars>
      </dgm:prSet>
      <dgm:spPr/>
      <dgm:t>
        <a:bodyPr/>
        <a:lstStyle/>
        <a:p>
          <a:endParaRPr lang="fr-FR"/>
        </a:p>
      </dgm:t>
    </dgm:pt>
  </dgm:ptLst>
  <dgm:cxnLst>
    <dgm:cxn modelId="{645488CF-122A-43AD-83AE-13FB283419AA}" type="presOf" srcId="{872E0B5F-90ED-45C3-9110-636DC33363D8}" destId="{0DE86385-BA7B-47B4-A1F5-FBA68E71EDC7}" srcOrd="0" destOrd="0" presId="urn:microsoft.com/office/officeart/2005/8/layout/default"/>
    <dgm:cxn modelId="{82BED7A6-6F71-4AFA-AD63-3E24A5A20067}" srcId="{189EFCDF-EC8D-45DE-BAEA-495D15D607FE}" destId="{872E0B5F-90ED-45C3-9110-636DC33363D8}" srcOrd="1" destOrd="0" parTransId="{3333C36B-E4AB-4436-B843-A817BB263A0B}" sibTransId="{3ACD2F01-ED08-4D81-8F7F-FA8DFF66E4A9}"/>
    <dgm:cxn modelId="{FE0A2226-A020-40A2-9160-BE0FDEFE100B}" type="presOf" srcId="{9448232A-C3C5-4ABF-98B4-A0ADB2964DDB}" destId="{83AB6400-6374-4A87-8B57-E1452D75A5A2}" srcOrd="0" destOrd="0" presId="urn:microsoft.com/office/officeart/2005/8/layout/default"/>
    <dgm:cxn modelId="{CEB20DB0-B72C-4705-B7BB-F2CD984FAD1C}" srcId="{189EFCDF-EC8D-45DE-BAEA-495D15D607FE}" destId="{46181C22-F366-46EE-BCA7-6C4F1A2BDD70}" srcOrd="3" destOrd="0" parTransId="{B77941D2-596E-4903-BBAE-A1599ADDB0A5}" sibTransId="{A91FCB2A-9BD9-44E9-8C0A-F739A0B13FA0}"/>
    <dgm:cxn modelId="{48754A8A-1449-41C9-B26D-7CC4FE918964}" srcId="{189EFCDF-EC8D-45DE-BAEA-495D15D607FE}" destId="{1E500AC9-8F16-4345-B664-25C5C97007C9}" srcOrd="0" destOrd="0" parTransId="{1A8AAB88-5690-4D09-9158-C549243D8AEC}" sibTransId="{52A3C50E-CEA3-4B8A-AB79-284CE83ED845}"/>
    <dgm:cxn modelId="{3A15AAE4-8D83-49D8-B3C3-307AFCB8080E}" srcId="{189EFCDF-EC8D-45DE-BAEA-495D15D607FE}" destId="{9448232A-C3C5-4ABF-98B4-A0ADB2964DDB}" srcOrd="2" destOrd="0" parTransId="{B6913EA0-4A5F-40ED-9A2E-A2EDA3BACAE1}" sibTransId="{805DA309-9304-42E8-B800-BA1E467A6A18}"/>
    <dgm:cxn modelId="{D3157DFA-C028-428F-ACD0-8BD98096A39A}" type="presOf" srcId="{189EFCDF-EC8D-45DE-BAEA-495D15D607FE}" destId="{AC57D1FC-5322-4D2D-8CF1-5801F04C8800}" srcOrd="0" destOrd="0" presId="urn:microsoft.com/office/officeart/2005/8/layout/default"/>
    <dgm:cxn modelId="{2B9613AE-76C8-4A9B-8EFF-550E189D828A}" type="presOf" srcId="{1E500AC9-8F16-4345-B664-25C5C97007C9}" destId="{5ABEAFB2-A440-4E58-94F3-CB0700134F0D}" srcOrd="0" destOrd="0" presId="urn:microsoft.com/office/officeart/2005/8/layout/default"/>
    <dgm:cxn modelId="{F1570E38-677B-4F80-834A-BA66219B1985}" type="presOf" srcId="{46181C22-F366-46EE-BCA7-6C4F1A2BDD70}" destId="{E6B815D2-ABEA-4F46-97A6-2D518CBABEC5}" srcOrd="0" destOrd="0" presId="urn:microsoft.com/office/officeart/2005/8/layout/default"/>
    <dgm:cxn modelId="{74E80283-6414-4DA1-8A0A-8B004FC19CE4}" type="presParOf" srcId="{AC57D1FC-5322-4D2D-8CF1-5801F04C8800}" destId="{5ABEAFB2-A440-4E58-94F3-CB0700134F0D}" srcOrd="0" destOrd="0" presId="urn:microsoft.com/office/officeart/2005/8/layout/default"/>
    <dgm:cxn modelId="{DA61CA6B-00C7-4FB5-BE64-33F2C48BFB07}" type="presParOf" srcId="{AC57D1FC-5322-4D2D-8CF1-5801F04C8800}" destId="{857A033E-A5AE-4D39-AE2B-811DF61DA8FB}" srcOrd="1" destOrd="0" presId="urn:microsoft.com/office/officeart/2005/8/layout/default"/>
    <dgm:cxn modelId="{4C583A01-CC20-4014-B7C5-D4E378E0E04C}" type="presParOf" srcId="{AC57D1FC-5322-4D2D-8CF1-5801F04C8800}" destId="{0DE86385-BA7B-47B4-A1F5-FBA68E71EDC7}" srcOrd="2" destOrd="0" presId="urn:microsoft.com/office/officeart/2005/8/layout/default"/>
    <dgm:cxn modelId="{CEEB84A0-9135-48B9-8FC9-D411D14BFF0E}" type="presParOf" srcId="{AC57D1FC-5322-4D2D-8CF1-5801F04C8800}" destId="{EACF7FE1-FA09-40BF-B8E2-6ED87B4B9749}" srcOrd="3" destOrd="0" presId="urn:microsoft.com/office/officeart/2005/8/layout/default"/>
    <dgm:cxn modelId="{4F98A0EC-0E4C-45FE-B7AD-E1DB8E789E62}" type="presParOf" srcId="{AC57D1FC-5322-4D2D-8CF1-5801F04C8800}" destId="{83AB6400-6374-4A87-8B57-E1452D75A5A2}" srcOrd="4" destOrd="0" presId="urn:microsoft.com/office/officeart/2005/8/layout/default"/>
    <dgm:cxn modelId="{20E377A0-8BF5-469B-860C-B708A10B68AA}" type="presParOf" srcId="{AC57D1FC-5322-4D2D-8CF1-5801F04C8800}" destId="{3FA1E4EE-4002-42FA-A317-6A57479CBECC}" srcOrd="5" destOrd="0" presId="urn:microsoft.com/office/officeart/2005/8/layout/default"/>
    <dgm:cxn modelId="{6C314887-C763-4852-97AF-051D0084EA88}" type="presParOf" srcId="{AC57D1FC-5322-4D2D-8CF1-5801F04C8800}" destId="{E6B815D2-ABEA-4F46-97A6-2D518CBABEC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D0F87E-D4F4-4A53-A7E8-8D05F532EF6D}">
      <dsp:nvSpPr>
        <dsp:cNvPr id="0" name=""/>
        <dsp:cNvSpPr/>
      </dsp:nvSpPr>
      <dsp:spPr>
        <a:xfrm>
          <a:off x="0" y="310161"/>
          <a:ext cx="11919856" cy="277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3E3DE-EE80-4FB7-8A9D-680BF0A2E751}">
      <dsp:nvSpPr>
        <dsp:cNvPr id="0" name=""/>
        <dsp:cNvSpPr/>
      </dsp:nvSpPr>
      <dsp:spPr>
        <a:xfrm>
          <a:off x="595992" y="147801"/>
          <a:ext cx="8343899"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comprendre, </a:t>
          </a:r>
          <a:endParaRPr lang="fr-FR" sz="2800" kern="1200" dirty="0"/>
        </a:p>
      </dsp:txBody>
      <dsp:txXfrm>
        <a:off x="611844" y="163653"/>
        <a:ext cx="8312195" cy="293016"/>
      </dsp:txXfrm>
    </dsp:sp>
    <dsp:sp modelId="{4273B617-417F-4931-81A8-C825E9A5640C}">
      <dsp:nvSpPr>
        <dsp:cNvPr id="0" name=""/>
        <dsp:cNvSpPr/>
      </dsp:nvSpPr>
      <dsp:spPr>
        <a:xfrm>
          <a:off x="0" y="809121"/>
          <a:ext cx="11919856" cy="277200"/>
        </a:xfrm>
        <a:prstGeom prst="rect">
          <a:avLst/>
        </a:prstGeom>
        <a:solidFill>
          <a:schemeClr val="lt1">
            <a:alpha val="90000"/>
            <a:hueOff val="0"/>
            <a:satOff val="0"/>
            <a:lumOff val="0"/>
            <a:alphaOff val="0"/>
          </a:schemeClr>
        </a:solidFill>
        <a:ln w="12700" cap="flat" cmpd="sng" algn="ctr">
          <a:solidFill>
            <a:schemeClr val="accent4">
              <a:hueOff val="1155077"/>
              <a:satOff val="-5330"/>
              <a:lumOff val="1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29468-68B3-4F99-83CB-00E8EB934094}">
      <dsp:nvSpPr>
        <dsp:cNvPr id="0" name=""/>
        <dsp:cNvSpPr/>
      </dsp:nvSpPr>
      <dsp:spPr>
        <a:xfrm>
          <a:off x="595992" y="646761"/>
          <a:ext cx="8343899" cy="324720"/>
        </a:xfrm>
        <a:prstGeom prst="roundRect">
          <a:avLst/>
        </a:prstGeom>
        <a:solidFill>
          <a:schemeClr val="accent4">
            <a:hueOff val="1155077"/>
            <a:satOff val="-533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anticiper, </a:t>
          </a:r>
          <a:endParaRPr lang="fr-FR" sz="2800" kern="1200" dirty="0"/>
        </a:p>
      </dsp:txBody>
      <dsp:txXfrm>
        <a:off x="611844" y="662613"/>
        <a:ext cx="8312195" cy="293016"/>
      </dsp:txXfrm>
    </dsp:sp>
    <dsp:sp modelId="{DC7D4C6B-1935-48B4-AE10-D2ABEAD0C13D}">
      <dsp:nvSpPr>
        <dsp:cNvPr id="0" name=""/>
        <dsp:cNvSpPr/>
      </dsp:nvSpPr>
      <dsp:spPr>
        <a:xfrm>
          <a:off x="0" y="1308081"/>
          <a:ext cx="11919856" cy="277200"/>
        </a:xfrm>
        <a:prstGeom prst="rect">
          <a:avLst/>
        </a:prstGeom>
        <a:solidFill>
          <a:schemeClr val="lt1">
            <a:alpha val="90000"/>
            <a:hueOff val="0"/>
            <a:satOff val="0"/>
            <a:lumOff val="0"/>
            <a:alphaOff val="0"/>
          </a:schemeClr>
        </a:solidFill>
        <a:ln w="12700" cap="flat" cmpd="sng" algn="ctr">
          <a:solidFill>
            <a:schemeClr val="accent4">
              <a:hueOff val="2310154"/>
              <a:satOff val="-10660"/>
              <a:lumOff val="392"/>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8FA33E-9BE1-4CC3-8CC2-DA6432D7E6EF}">
      <dsp:nvSpPr>
        <dsp:cNvPr id="0" name=""/>
        <dsp:cNvSpPr/>
      </dsp:nvSpPr>
      <dsp:spPr>
        <a:xfrm>
          <a:off x="595992" y="1145721"/>
          <a:ext cx="8343899" cy="324720"/>
        </a:xfrm>
        <a:prstGeom prst="roundRect">
          <a:avLst/>
        </a:prstGeom>
        <a:solidFill>
          <a:schemeClr val="accent4">
            <a:hueOff val="2310154"/>
            <a:satOff val="-1066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prévoir,          </a:t>
          </a:r>
          <a:endParaRPr lang="fr-FR" sz="2800" kern="1200" dirty="0"/>
        </a:p>
      </dsp:txBody>
      <dsp:txXfrm>
        <a:off x="611844" y="1161573"/>
        <a:ext cx="8312195" cy="293016"/>
      </dsp:txXfrm>
    </dsp:sp>
    <dsp:sp modelId="{4B85F95B-C328-45BF-BE0B-A747125487AF}">
      <dsp:nvSpPr>
        <dsp:cNvPr id="0" name=""/>
        <dsp:cNvSpPr/>
      </dsp:nvSpPr>
      <dsp:spPr>
        <a:xfrm>
          <a:off x="0" y="1807041"/>
          <a:ext cx="11919856" cy="277200"/>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90F230-2378-446C-A272-C09444A7B288}">
      <dsp:nvSpPr>
        <dsp:cNvPr id="0" name=""/>
        <dsp:cNvSpPr/>
      </dsp:nvSpPr>
      <dsp:spPr>
        <a:xfrm>
          <a:off x="595992" y="1644681"/>
          <a:ext cx="8343899" cy="324720"/>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 piloter, </a:t>
          </a:r>
          <a:endParaRPr lang="fr-FR" sz="2800" kern="1200" dirty="0"/>
        </a:p>
      </dsp:txBody>
      <dsp:txXfrm>
        <a:off x="611844" y="1660533"/>
        <a:ext cx="8312195" cy="293016"/>
      </dsp:txXfrm>
    </dsp:sp>
    <dsp:sp modelId="{C65849F0-46C7-4C1E-884B-6918AA19DDD4}">
      <dsp:nvSpPr>
        <dsp:cNvPr id="0" name=""/>
        <dsp:cNvSpPr/>
      </dsp:nvSpPr>
      <dsp:spPr>
        <a:xfrm>
          <a:off x="0" y="2306001"/>
          <a:ext cx="11919856" cy="277200"/>
        </a:xfrm>
        <a:prstGeom prst="rect">
          <a:avLst/>
        </a:prstGeom>
        <a:solidFill>
          <a:schemeClr val="lt1">
            <a:alpha val="90000"/>
            <a:hueOff val="0"/>
            <a:satOff val="0"/>
            <a:lumOff val="0"/>
            <a:alphaOff val="0"/>
          </a:schemeClr>
        </a:solidFill>
        <a:ln w="12700" cap="flat" cmpd="sng" algn="ctr">
          <a:solidFill>
            <a:schemeClr val="accent4">
              <a:hueOff val="4620308"/>
              <a:satOff val="-21319"/>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574A77-019B-43DB-A3EC-A66171323B00}">
      <dsp:nvSpPr>
        <dsp:cNvPr id="0" name=""/>
        <dsp:cNvSpPr/>
      </dsp:nvSpPr>
      <dsp:spPr>
        <a:xfrm>
          <a:off x="595992" y="2143641"/>
          <a:ext cx="8343899" cy="324720"/>
        </a:xfrm>
        <a:prstGeom prst="roundRect">
          <a:avLst/>
        </a:prstGeom>
        <a:solidFill>
          <a:schemeClr val="accent4">
            <a:hueOff val="4620308"/>
            <a:satOff val="-21319"/>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réguler,</a:t>
          </a:r>
          <a:endParaRPr lang="fr-FR" sz="2800" kern="1200" dirty="0"/>
        </a:p>
      </dsp:txBody>
      <dsp:txXfrm>
        <a:off x="611844" y="2159493"/>
        <a:ext cx="8312195" cy="293016"/>
      </dsp:txXfrm>
    </dsp:sp>
    <dsp:sp modelId="{90E61D5F-8125-4AA9-88C5-2542AB68DAFD}">
      <dsp:nvSpPr>
        <dsp:cNvPr id="0" name=""/>
        <dsp:cNvSpPr/>
      </dsp:nvSpPr>
      <dsp:spPr>
        <a:xfrm>
          <a:off x="0" y="2804961"/>
          <a:ext cx="11919856" cy="277200"/>
        </a:xfrm>
        <a:prstGeom prst="rect">
          <a:avLst/>
        </a:prstGeom>
        <a:solidFill>
          <a:schemeClr val="lt1">
            <a:alpha val="90000"/>
            <a:hueOff val="0"/>
            <a:satOff val="0"/>
            <a:lumOff val="0"/>
            <a:alphaOff val="0"/>
          </a:schemeClr>
        </a:solidFill>
        <a:ln w="12700" cap="flat" cmpd="sng" algn="ctr">
          <a:solidFill>
            <a:schemeClr val="accent4">
              <a:hueOff val="5775385"/>
              <a:satOff val="-26649"/>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CB303-5CF7-4181-9A42-F8695EB9FE5F}">
      <dsp:nvSpPr>
        <dsp:cNvPr id="0" name=""/>
        <dsp:cNvSpPr/>
      </dsp:nvSpPr>
      <dsp:spPr>
        <a:xfrm>
          <a:off x="595992" y="2642601"/>
          <a:ext cx="8343899" cy="324720"/>
        </a:xfrm>
        <a:prstGeom prst="roundRect">
          <a:avLst/>
        </a:prstGeom>
        <a:solidFill>
          <a:schemeClr val="accent4">
            <a:hueOff val="5775385"/>
            <a:satOff val="-26649"/>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 garantir,        </a:t>
          </a:r>
          <a:endParaRPr lang="fr-FR" sz="2800" kern="1200" dirty="0"/>
        </a:p>
      </dsp:txBody>
      <dsp:txXfrm>
        <a:off x="611844" y="2658453"/>
        <a:ext cx="8312195" cy="293016"/>
      </dsp:txXfrm>
    </dsp:sp>
    <dsp:sp modelId="{2B4BC0F8-13E3-4414-A4C3-E8DDC3839C02}">
      <dsp:nvSpPr>
        <dsp:cNvPr id="0" name=""/>
        <dsp:cNvSpPr/>
      </dsp:nvSpPr>
      <dsp:spPr>
        <a:xfrm>
          <a:off x="0" y="2944692"/>
          <a:ext cx="11919856" cy="277200"/>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98C947-E186-4DAE-ACCE-E7B6A47918C0}">
      <dsp:nvSpPr>
        <dsp:cNvPr id="0" name=""/>
        <dsp:cNvSpPr/>
      </dsp:nvSpPr>
      <dsp:spPr>
        <a:xfrm>
          <a:off x="595992" y="3141561"/>
          <a:ext cx="8343899" cy="324720"/>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superviser, </a:t>
          </a:r>
          <a:endParaRPr lang="fr-FR" sz="2800" kern="1200" dirty="0"/>
        </a:p>
      </dsp:txBody>
      <dsp:txXfrm>
        <a:off x="611844" y="3157413"/>
        <a:ext cx="8312195" cy="293016"/>
      </dsp:txXfrm>
    </dsp:sp>
    <dsp:sp modelId="{EE1FE50D-EE54-4172-A20F-C0654C8405BF}">
      <dsp:nvSpPr>
        <dsp:cNvPr id="0" name=""/>
        <dsp:cNvSpPr/>
      </dsp:nvSpPr>
      <dsp:spPr>
        <a:xfrm>
          <a:off x="0" y="3802881"/>
          <a:ext cx="11919856" cy="277200"/>
        </a:xfrm>
        <a:prstGeom prst="rect">
          <a:avLst/>
        </a:prstGeom>
        <a:solidFill>
          <a:schemeClr val="lt1">
            <a:alpha val="90000"/>
            <a:hueOff val="0"/>
            <a:satOff val="0"/>
            <a:lumOff val="0"/>
            <a:alphaOff val="0"/>
          </a:schemeClr>
        </a:solidFill>
        <a:ln w="12700" cap="flat" cmpd="sng" algn="ctr">
          <a:solidFill>
            <a:schemeClr val="accent4">
              <a:hueOff val="8085538"/>
              <a:satOff val="-37308"/>
              <a:lumOff val="13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F66DE4-A5B0-4A34-A03C-54E9B5639E41}">
      <dsp:nvSpPr>
        <dsp:cNvPr id="0" name=""/>
        <dsp:cNvSpPr/>
      </dsp:nvSpPr>
      <dsp:spPr>
        <a:xfrm>
          <a:off x="595992" y="3640521"/>
          <a:ext cx="8343899" cy="324720"/>
        </a:xfrm>
        <a:prstGeom prst="roundRect">
          <a:avLst/>
        </a:prstGeom>
        <a:solidFill>
          <a:schemeClr val="accent4">
            <a:hueOff val="8085538"/>
            <a:satOff val="-3730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évaluer, </a:t>
          </a:r>
          <a:endParaRPr lang="fr-FR" sz="2800" kern="1200" dirty="0"/>
        </a:p>
      </dsp:txBody>
      <dsp:txXfrm>
        <a:off x="611844" y="3656373"/>
        <a:ext cx="8312195" cy="293016"/>
      </dsp:txXfrm>
    </dsp:sp>
    <dsp:sp modelId="{061D1883-3278-47B8-BAC7-2208CCE0EBF2}">
      <dsp:nvSpPr>
        <dsp:cNvPr id="0" name=""/>
        <dsp:cNvSpPr/>
      </dsp:nvSpPr>
      <dsp:spPr>
        <a:xfrm>
          <a:off x="0" y="4301841"/>
          <a:ext cx="11919856" cy="277200"/>
        </a:xfrm>
        <a:prstGeom prst="rect">
          <a:avLst/>
        </a:prstGeom>
        <a:solidFill>
          <a:schemeClr val="lt1">
            <a:alpha val="90000"/>
            <a:hueOff val="0"/>
            <a:satOff val="0"/>
            <a:lumOff val="0"/>
            <a:alphaOff val="0"/>
          </a:schemeClr>
        </a:solidFill>
        <a:ln w="12700" cap="flat" cmpd="sng" algn="ctr">
          <a:solidFill>
            <a:schemeClr val="accent4">
              <a:hueOff val="9240615"/>
              <a:satOff val="-42638"/>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78E70-907C-47AE-B4CB-4B255A6CA6AF}">
      <dsp:nvSpPr>
        <dsp:cNvPr id="0" name=""/>
        <dsp:cNvSpPr/>
      </dsp:nvSpPr>
      <dsp:spPr>
        <a:xfrm>
          <a:off x="595992" y="4139481"/>
          <a:ext cx="8343899" cy="324720"/>
        </a:xfrm>
        <a:prstGeom prst="roundRect">
          <a:avLst/>
        </a:prstGeom>
        <a:solidFill>
          <a:schemeClr val="accent4">
            <a:hueOff val="9240615"/>
            <a:satOff val="-42638"/>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dirty="0" smtClean="0">
              <a:latin typeface="TwCenMT" pitchFamily="18"/>
            </a:rPr>
            <a:t>améliorer, </a:t>
          </a:r>
          <a:endParaRPr lang="fr-FR" sz="2800" kern="1200" dirty="0"/>
        </a:p>
      </dsp:txBody>
      <dsp:txXfrm>
        <a:off x="611844" y="4155333"/>
        <a:ext cx="8312195" cy="293016"/>
      </dsp:txXfrm>
    </dsp:sp>
    <dsp:sp modelId="{181EBB67-0CB0-4868-9E55-C3126B950337}">
      <dsp:nvSpPr>
        <dsp:cNvPr id="0" name=""/>
        <dsp:cNvSpPr/>
      </dsp:nvSpPr>
      <dsp:spPr>
        <a:xfrm>
          <a:off x="0" y="4800801"/>
          <a:ext cx="11919856" cy="2772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C12C33-E8DC-4170-851C-6D81FBA445F7}">
      <dsp:nvSpPr>
        <dsp:cNvPr id="0" name=""/>
        <dsp:cNvSpPr/>
      </dsp:nvSpPr>
      <dsp:spPr>
        <a:xfrm>
          <a:off x="595992" y="4638441"/>
          <a:ext cx="8343899" cy="32472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80" tIns="0" rIns="315380" bIns="0" numCol="1" spcCol="1270" anchor="ctr" anchorCtr="0">
          <a:noAutofit/>
        </a:bodyPr>
        <a:lstStyle/>
        <a:p>
          <a:pPr lvl="0" algn="l" defTabSz="1244600">
            <a:lnSpc>
              <a:spcPct val="90000"/>
            </a:lnSpc>
            <a:spcBef>
              <a:spcPct val="0"/>
            </a:spcBef>
            <a:spcAft>
              <a:spcPct val="35000"/>
            </a:spcAft>
          </a:pPr>
          <a:r>
            <a:rPr lang="fr-FR" sz="2800" b="1" kern="1200" smtClean="0">
              <a:latin typeface="TwCenMT" pitchFamily="18"/>
            </a:rPr>
            <a:t>progresser</a:t>
          </a:r>
          <a:endParaRPr lang="fr-FR" sz="2800" kern="1200" dirty="0"/>
        </a:p>
      </dsp:txBody>
      <dsp:txXfrm>
        <a:off x="611844" y="4654293"/>
        <a:ext cx="8312195"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AD79A-8A6D-4720-BBBB-B07504D967D5}">
      <dsp:nvSpPr>
        <dsp:cNvPr id="0" name=""/>
        <dsp:cNvSpPr/>
      </dsp:nvSpPr>
      <dsp:spPr>
        <a:xfrm>
          <a:off x="0" y="661"/>
          <a:ext cx="1000215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C0B17-A403-4F0F-A50F-AD9BB61E25CB}">
      <dsp:nvSpPr>
        <dsp:cNvPr id="0" name=""/>
        <dsp:cNvSpPr/>
      </dsp:nvSpPr>
      <dsp:spPr>
        <a:xfrm>
          <a:off x="0" y="661"/>
          <a:ext cx="10002156"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smtClean="0">
              <a:cs typeface="Arial" pitchFamily="18"/>
            </a:rPr>
            <a:t>Faire converger l’ensemble des objectifs d’une institution vers un </a:t>
          </a:r>
          <a:r>
            <a:rPr lang="fr-FR" sz="2900" kern="1200" smtClean="0"/>
            <a:t>même but</a:t>
          </a:r>
          <a:endParaRPr lang="fr-FR" sz="2900" kern="1200"/>
        </a:p>
      </dsp:txBody>
      <dsp:txXfrm>
        <a:off x="0" y="661"/>
        <a:ext cx="10002156" cy="1083468"/>
      </dsp:txXfrm>
    </dsp:sp>
    <dsp:sp modelId="{D53C72CD-E491-4DF0-BE13-CA4E776DB192}">
      <dsp:nvSpPr>
        <dsp:cNvPr id="0" name=""/>
        <dsp:cNvSpPr/>
      </dsp:nvSpPr>
      <dsp:spPr>
        <a:xfrm>
          <a:off x="0" y="1084130"/>
          <a:ext cx="10002156" cy="0"/>
        </a:xfrm>
        <a:prstGeom prst="line">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F321C0-E3EE-400E-8711-2940A09629C5}">
      <dsp:nvSpPr>
        <dsp:cNvPr id="0" name=""/>
        <dsp:cNvSpPr/>
      </dsp:nvSpPr>
      <dsp:spPr>
        <a:xfrm>
          <a:off x="0" y="1084130"/>
          <a:ext cx="10002156"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dirty="0" smtClean="0">
              <a:cs typeface="Arial" pitchFamily="18"/>
            </a:rPr>
            <a:t>Renforcer la cohésion entre les services et/ou les actions.</a:t>
          </a:r>
          <a:endParaRPr lang="fr-FR" sz="2900" kern="1200" dirty="0">
            <a:cs typeface="Arial" pitchFamily="18"/>
          </a:endParaRPr>
        </a:p>
      </dsp:txBody>
      <dsp:txXfrm>
        <a:off x="0" y="1084130"/>
        <a:ext cx="10002156" cy="1083468"/>
      </dsp:txXfrm>
    </dsp:sp>
    <dsp:sp modelId="{E5F54AD7-EC89-4A4E-834F-C2FDCFA53EA8}">
      <dsp:nvSpPr>
        <dsp:cNvPr id="0" name=""/>
        <dsp:cNvSpPr/>
      </dsp:nvSpPr>
      <dsp:spPr>
        <a:xfrm>
          <a:off x="0" y="2167599"/>
          <a:ext cx="10002156" cy="0"/>
        </a:xfrm>
        <a:prstGeom prst="line">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092A6-F8B6-4A1B-A440-6169DEC58B02}">
      <dsp:nvSpPr>
        <dsp:cNvPr id="0" name=""/>
        <dsp:cNvSpPr/>
      </dsp:nvSpPr>
      <dsp:spPr>
        <a:xfrm>
          <a:off x="0" y="2167599"/>
          <a:ext cx="10002156"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smtClean="0">
              <a:cs typeface="Arial" pitchFamily="18"/>
            </a:rPr>
            <a:t>Disposer d’un système d’information fiable et efficace.</a:t>
          </a:r>
          <a:endParaRPr lang="fr-FR" sz="2900" kern="1200" dirty="0">
            <a:cs typeface="Arial" pitchFamily="18"/>
          </a:endParaRPr>
        </a:p>
      </dsp:txBody>
      <dsp:txXfrm>
        <a:off x="0" y="2167599"/>
        <a:ext cx="10002156" cy="1083468"/>
      </dsp:txXfrm>
    </dsp:sp>
    <dsp:sp modelId="{0F31FDB4-CC57-4EE2-8A77-0952B3526C54}">
      <dsp:nvSpPr>
        <dsp:cNvPr id="0" name=""/>
        <dsp:cNvSpPr/>
      </dsp:nvSpPr>
      <dsp:spPr>
        <a:xfrm>
          <a:off x="0" y="3251067"/>
          <a:ext cx="10002156" cy="0"/>
        </a:xfrm>
        <a:prstGeom prst="line">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D965FD-E7D1-4A6C-BF50-A09E9775BE03}">
      <dsp:nvSpPr>
        <dsp:cNvPr id="0" name=""/>
        <dsp:cNvSpPr/>
      </dsp:nvSpPr>
      <dsp:spPr>
        <a:xfrm>
          <a:off x="0" y="3251067"/>
          <a:ext cx="10002156"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smtClean="0">
              <a:cs typeface="Arial" pitchFamily="18"/>
            </a:rPr>
            <a:t>Disposer d’instruments permettant le contrôle de l’utilisation des </a:t>
          </a:r>
          <a:r>
            <a:rPr lang="fr-FR" sz="2900" kern="1200" smtClean="0"/>
            <a:t>moyens et la mesure de la performance des actions réalisées</a:t>
          </a:r>
          <a:endParaRPr lang="fr-FR" sz="2900" kern="1200" dirty="0"/>
        </a:p>
      </dsp:txBody>
      <dsp:txXfrm>
        <a:off x="0" y="3251067"/>
        <a:ext cx="10002156" cy="1083468"/>
      </dsp:txXfrm>
    </dsp:sp>
    <dsp:sp modelId="{14ACDDEF-6B88-4603-9B18-D9BBF28B5112}">
      <dsp:nvSpPr>
        <dsp:cNvPr id="0" name=""/>
        <dsp:cNvSpPr/>
      </dsp:nvSpPr>
      <dsp:spPr>
        <a:xfrm>
          <a:off x="0" y="4334536"/>
          <a:ext cx="10002156" cy="0"/>
        </a:xfrm>
        <a:prstGeom prst="line">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D3DD12-3E92-4E2A-AF74-F271CF962340}">
      <dsp:nvSpPr>
        <dsp:cNvPr id="0" name=""/>
        <dsp:cNvSpPr/>
      </dsp:nvSpPr>
      <dsp:spPr>
        <a:xfrm>
          <a:off x="0" y="4334536"/>
          <a:ext cx="10002156" cy="1083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fr-FR" sz="2900" kern="1200" smtClean="0">
              <a:cs typeface="Arial" pitchFamily="18"/>
            </a:rPr>
            <a:t>Améliorer les processus de pilotage, de décision et d’anticipation</a:t>
          </a:r>
          <a:endParaRPr lang="fr-FR" sz="2900" kern="1200" dirty="0">
            <a:cs typeface="Arial" pitchFamily="18"/>
          </a:endParaRPr>
        </a:p>
      </dsp:txBody>
      <dsp:txXfrm>
        <a:off x="0" y="4334536"/>
        <a:ext cx="10002156" cy="1083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00284-7E14-4893-ADBF-BF8F23F52A33}">
      <dsp:nvSpPr>
        <dsp:cNvPr id="0" name=""/>
        <dsp:cNvSpPr/>
      </dsp:nvSpPr>
      <dsp:spPr>
        <a:xfrm>
          <a:off x="849535" y="313974"/>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La maîtrise des coûts pour diminuer l’effet de ciseaux entre niveaux de charges et de recettes ;</a:t>
          </a:r>
          <a:endParaRPr lang="fr-FR" sz="2000" kern="1200"/>
        </a:p>
      </dsp:txBody>
      <dsp:txXfrm>
        <a:off x="849535" y="313974"/>
        <a:ext cx="5114924" cy="1598413"/>
      </dsp:txXfrm>
    </dsp:sp>
    <dsp:sp modelId="{93513F10-7CAC-4B1B-912F-7152CC5437D9}">
      <dsp:nvSpPr>
        <dsp:cNvPr id="0" name=""/>
        <dsp:cNvSpPr/>
      </dsp:nvSpPr>
      <dsp:spPr>
        <a:xfrm>
          <a:off x="636414" y="83091"/>
          <a:ext cx="1118889" cy="167833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16661-78AA-42E3-B579-CEA45CAAE606}">
      <dsp:nvSpPr>
        <dsp:cNvPr id="0" name=""/>
        <dsp:cNvSpPr/>
      </dsp:nvSpPr>
      <dsp:spPr>
        <a:xfrm>
          <a:off x="6440660" y="313974"/>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L’apport d’une connaissance précise de l’activité de la structure, de la qualité du service rendu et de son impact sur son environnement ;</a:t>
          </a:r>
          <a:endParaRPr lang="fr-FR" sz="2000" kern="1200" dirty="0">
            <a:cs typeface="Arial" pitchFamily="18"/>
          </a:endParaRPr>
        </a:p>
      </dsp:txBody>
      <dsp:txXfrm>
        <a:off x="6440660" y="313974"/>
        <a:ext cx="5114924" cy="1598413"/>
      </dsp:txXfrm>
    </dsp:sp>
    <dsp:sp modelId="{B73D8BB9-F4A0-4F54-A779-6C1EE5B8FFF8}">
      <dsp:nvSpPr>
        <dsp:cNvPr id="0" name=""/>
        <dsp:cNvSpPr/>
      </dsp:nvSpPr>
      <dsp:spPr>
        <a:xfrm>
          <a:off x="6227538" y="83091"/>
          <a:ext cx="1118889" cy="1678334"/>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E7D352-AF01-40BA-B367-CC8456B2952A}">
      <dsp:nvSpPr>
        <dsp:cNvPr id="0" name=""/>
        <dsp:cNvSpPr/>
      </dsp:nvSpPr>
      <dsp:spPr>
        <a:xfrm>
          <a:off x="895357" y="2326199"/>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La réalisation pour les gestionnaires d’outils d’aide à la décision pour planifier, mettre en oeuvre et évaluer les objectifs stratégiques de la collectivité ;</a:t>
          </a:r>
          <a:endParaRPr lang="fr-FR" sz="2000" kern="1200" dirty="0">
            <a:cs typeface="Arial" pitchFamily="18"/>
          </a:endParaRPr>
        </a:p>
      </dsp:txBody>
      <dsp:txXfrm>
        <a:off x="895357" y="2326199"/>
        <a:ext cx="5114924" cy="1598413"/>
      </dsp:txXfrm>
    </dsp:sp>
    <dsp:sp modelId="{14D4D3B7-2EE1-4F8F-8535-9D9A7F5DE389}">
      <dsp:nvSpPr>
        <dsp:cNvPr id="0" name=""/>
        <dsp:cNvSpPr/>
      </dsp:nvSpPr>
      <dsp:spPr>
        <a:xfrm>
          <a:off x="682235" y="2095317"/>
          <a:ext cx="1118889" cy="167833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D324E-9CD1-4F07-AEF3-17D023D92DA3}">
      <dsp:nvSpPr>
        <dsp:cNvPr id="0" name=""/>
        <dsp:cNvSpPr/>
      </dsp:nvSpPr>
      <dsp:spPr>
        <a:xfrm>
          <a:off x="6394839" y="2273801"/>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La recherche d’une meilleure adéquation de la gestion des ressources humaines aux objectifs et à l’activité;</a:t>
          </a:r>
          <a:endParaRPr lang="fr-FR" sz="2000" kern="1200" dirty="0">
            <a:cs typeface="Arial" pitchFamily="18"/>
          </a:endParaRPr>
        </a:p>
      </dsp:txBody>
      <dsp:txXfrm>
        <a:off x="6394839" y="2273801"/>
        <a:ext cx="5114924" cy="1598413"/>
      </dsp:txXfrm>
    </dsp:sp>
    <dsp:sp modelId="{D96794F9-0C21-4F4E-883A-631EC6FA2F13}">
      <dsp:nvSpPr>
        <dsp:cNvPr id="0" name=""/>
        <dsp:cNvSpPr/>
      </dsp:nvSpPr>
      <dsp:spPr>
        <a:xfrm>
          <a:off x="6273359" y="2147715"/>
          <a:ext cx="935604" cy="1468744"/>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B8548A-C83E-4B1C-BA47-F22ED91B8A34}">
      <dsp:nvSpPr>
        <dsp:cNvPr id="0" name=""/>
        <dsp:cNvSpPr/>
      </dsp:nvSpPr>
      <dsp:spPr>
        <a:xfrm>
          <a:off x="849535" y="4338425"/>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L’accompagnement des démarches générales d’amélioration de l’action publique ;</a:t>
          </a:r>
          <a:endParaRPr lang="fr-FR" sz="2000" kern="1200" dirty="0">
            <a:cs typeface="Arial" pitchFamily="18"/>
          </a:endParaRPr>
        </a:p>
      </dsp:txBody>
      <dsp:txXfrm>
        <a:off x="849535" y="4338425"/>
        <a:ext cx="5114924" cy="1598413"/>
      </dsp:txXfrm>
    </dsp:sp>
    <dsp:sp modelId="{E61C6EF9-22DB-472A-80BB-A7F64ABC17F6}">
      <dsp:nvSpPr>
        <dsp:cNvPr id="0" name=""/>
        <dsp:cNvSpPr/>
      </dsp:nvSpPr>
      <dsp:spPr>
        <a:xfrm>
          <a:off x="636414" y="4107543"/>
          <a:ext cx="1118889" cy="1678334"/>
        </a:xfrm>
        <a:prstGeom prst="rect">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049980-A344-4A80-997D-3AB05705B56C}">
      <dsp:nvSpPr>
        <dsp:cNvPr id="0" name=""/>
        <dsp:cNvSpPr/>
      </dsp:nvSpPr>
      <dsp:spPr>
        <a:xfrm>
          <a:off x="6440660" y="4338425"/>
          <a:ext cx="5114924" cy="1598413"/>
        </a:xfrm>
        <a:prstGeom prst="rect">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82659" tIns="76200" rIns="76200" bIns="76200" numCol="1" spcCol="1270" anchor="ctr" anchorCtr="0">
          <a:noAutofit/>
        </a:bodyPr>
        <a:lstStyle/>
        <a:p>
          <a:pPr lvl="0" algn="l" defTabSz="889000">
            <a:lnSpc>
              <a:spcPct val="90000"/>
            </a:lnSpc>
            <a:spcBef>
              <a:spcPct val="0"/>
            </a:spcBef>
            <a:spcAft>
              <a:spcPct val="35000"/>
            </a:spcAft>
          </a:pPr>
          <a:r>
            <a:rPr lang="fr-FR" sz="2000" kern="1200" smtClean="0">
              <a:cs typeface="Arial" pitchFamily="18"/>
            </a:rPr>
            <a:t>L’intérêt de fournir des éléments pour la communication de la collectivité</a:t>
          </a:r>
          <a:endParaRPr lang="fr-FR" sz="2000" kern="1200" dirty="0">
            <a:cs typeface="Arial" pitchFamily="18"/>
          </a:endParaRPr>
        </a:p>
      </dsp:txBody>
      <dsp:txXfrm>
        <a:off x="6440660" y="4338425"/>
        <a:ext cx="5114924" cy="1598413"/>
      </dsp:txXfrm>
    </dsp:sp>
    <dsp:sp modelId="{944AF282-B37B-4BAA-8B71-3CFB4F485085}">
      <dsp:nvSpPr>
        <dsp:cNvPr id="0" name=""/>
        <dsp:cNvSpPr/>
      </dsp:nvSpPr>
      <dsp:spPr>
        <a:xfrm>
          <a:off x="6227538" y="4107543"/>
          <a:ext cx="1118889" cy="1678334"/>
        </a:xfrm>
        <a:prstGeom prst="rect">
          <a:avLst/>
        </a:prstGeom>
        <a:blipFill rotWithShape="1">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3B5C1-D0ED-4CD9-BC65-B09A0D8037C9}">
      <dsp:nvSpPr>
        <dsp:cNvPr id="0" name=""/>
        <dsp:cNvSpPr/>
      </dsp:nvSpPr>
      <dsp:spPr>
        <a:xfrm>
          <a:off x="0" y="661"/>
          <a:ext cx="111288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52F6F-CB97-4C9C-BA96-DDAF2070BD0F}">
      <dsp:nvSpPr>
        <dsp:cNvPr id="0" name=""/>
        <dsp:cNvSpPr/>
      </dsp:nvSpPr>
      <dsp:spPr>
        <a:xfrm>
          <a:off x="0" y="661"/>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Associer l’ensemble des agents</a:t>
          </a:r>
          <a:endParaRPr lang="fr-FR" sz="2700" kern="1200"/>
        </a:p>
      </dsp:txBody>
      <dsp:txXfrm>
        <a:off x="0" y="661"/>
        <a:ext cx="11128828" cy="601927"/>
      </dsp:txXfrm>
    </dsp:sp>
    <dsp:sp modelId="{955FC5B4-AF1B-4E67-9493-7493AF12CF35}">
      <dsp:nvSpPr>
        <dsp:cNvPr id="0" name=""/>
        <dsp:cNvSpPr/>
      </dsp:nvSpPr>
      <dsp:spPr>
        <a:xfrm>
          <a:off x="0" y="602588"/>
          <a:ext cx="11128828" cy="0"/>
        </a:xfrm>
        <a:prstGeom prst="line">
          <a:avLst/>
        </a:prstGeom>
        <a:solidFill>
          <a:schemeClr val="accent4">
            <a:hueOff val="1299462"/>
            <a:satOff val="-5996"/>
            <a:lumOff val="221"/>
            <a:alphaOff val="0"/>
          </a:schemeClr>
        </a:solidFill>
        <a:ln w="12700" cap="flat" cmpd="sng" algn="ctr">
          <a:solidFill>
            <a:schemeClr val="accent4">
              <a:hueOff val="1299462"/>
              <a:satOff val="-5996"/>
              <a:lumOff val="2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5B118-3426-4482-BFCD-1105DBE5431B}">
      <dsp:nvSpPr>
        <dsp:cNvPr id="0" name=""/>
        <dsp:cNvSpPr/>
      </dsp:nvSpPr>
      <dsp:spPr>
        <a:xfrm>
          <a:off x="0" y="602588"/>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S’appuyer sur l’existant</a:t>
          </a:r>
          <a:endParaRPr lang="fr-FR" sz="2700" kern="1200" dirty="0">
            <a:latin typeface="TwCenMT" pitchFamily="18"/>
          </a:endParaRPr>
        </a:p>
      </dsp:txBody>
      <dsp:txXfrm>
        <a:off x="0" y="602588"/>
        <a:ext cx="11128828" cy="601927"/>
      </dsp:txXfrm>
    </dsp:sp>
    <dsp:sp modelId="{241450BC-D9C6-4E9F-AA80-D11994237AA9}">
      <dsp:nvSpPr>
        <dsp:cNvPr id="0" name=""/>
        <dsp:cNvSpPr/>
      </dsp:nvSpPr>
      <dsp:spPr>
        <a:xfrm>
          <a:off x="0" y="1204515"/>
          <a:ext cx="11128828" cy="0"/>
        </a:xfrm>
        <a:prstGeom prst="line">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437548-9E51-484F-8550-23EA06B8EF00}">
      <dsp:nvSpPr>
        <dsp:cNvPr id="0" name=""/>
        <dsp:cNvSpPr/>
      </dsp:nvSpPr>
      <dsp:spPr>
        <a:xfrm>
          <a:off x="0" y="1204515"/>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Intégrer les technologies de l’information</a:t>
          </a:r>
          <a:endParaRPr lang="fr-FR" sz="2700" kern="1200" dirty="0">
            <a:latin typeface="TwCenMT" pitchFamily="18"/>
          </a:endParaRPr>
        </a:p>
      </dsp:txBody>
      <dsp:txXfrm>
        <a:off x="0" y="1204515"/>
        <a:ext cx="11128828" cy="601927"/>
      </dsp:txXfrm>
    </dsp:sp>
    <dsp:sp modelId="{C7E1F45B-0C35-4094-8843-8083F79CAB2A}">
      <dsp:nvSpPr>
        <dsp:cNvPr id="0" name=""/>
        <dsp:cNvSpPr/>
      </dsp:nvSpPr>
      <dsp:spPr>
        <a:xfrm>
          <a:off x="0" y="1806442"/>
          <a:ext cx="11128828" cy="0"/>
        </a:xfrm>
        <a:prstGeom prst="line">
          <a:avLst/>
        </a:prstGeom>
        <a:solidFill>
          <a:schemeClr val="accent4">
            <a:hueOff val="3898385"/>
            <a:satOff val="-17988"/>
            <a:lumOff val="662"/>
            <a:alphaOff val="0"/>
          </a:schemeClr>
        </a:solidFill>
        <a:ln w="12700" cap="flat" cmpd="sng" algn="ctr">
          <a:solidFill>
            <a:schemeClr val="accent4">
              <a:hueOff val="3898385"/>
              <a:satOff val="-17988"/>
              <a:lumOff val="6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BD01B-DC37-4F94-8EC8-599D41EC6602}">
      <dsp:nvSpPr>
        <dsp:cNvPr id="0" name=""/>
        <dsp:cNvSpPr/>
      </dsp:nvSpPr>
      <dsp:spPr>
        <a:xfrm>
          <a:off x="0" y="1806442"/>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Diversifier les approches</a:t>
          </a:r>
          <a:endParaRPr lang="fr-FR" sz="2700" kern="1200" dirty="0">
            <a:latin typeface="TwCenMT" pitchFamily="18"/>
          </a:endParaRPr>
        </a:p>
      </dsp:txBody>
      <dsp:txXfrm>
        <a:off x="0" y="1806442"/>
        <a:ext cx="11128828" cy="601927"/>
      </dsp:txXfrm>
    </dsp:sp>
    <dsp:sp modelId="{78A7B588-9A76-42A9-BE72-9B7D1E796997}">
      <dsp:nvSpPr>
        <dsp:cNvPr id="0" name=""/>
        <dsp:cNvSpPr/>
      </dsp:nvSpPr>
      <dsp:spPr>
        <a:xfrm>
          <a:off x="0" y="2408369"/>
          <a:ext cx="11128828" cy="0"/>
        </a:xfrm>
        <a:prstGeom prst="line">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02195-A191-4411-A854-05661E559065}">
      <dsp:nvSpPr>
        <dsp:cNvPr id="0" name=""/>
        <dsp:cNvSpPr/>
      </dsp:nvSpPr>
      <dsp:spPr>
        <a:xfrm>
          <a:off x="0" y="2408369"/>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Ne jamais oublier la communication</a:t>
          </a:r>
          <a:endParaRPr lang="fr-FR" sz="2700" kern="1200" dirty="0">
            <a:latin typeface="TwCenMT" pitchFamily="18"/>
          </a:endParaRPr>
        </a:p>
      </dsp:txBody>
      <dsp:txXfrm>
        <a:off x="0" y="2408369"/>
        <a:ext cx="11128828" cy="601927"/>
      </dsp:txXfrm>
    </dsp:sp>
    <dsp:sp modelId="{B976511D-8109-4AE0-89F7-C2FBCAFB1DED}">
      <dsp:nvSpPr>
        <dsp:cNvPr id="0" name=""/>
        <dsp:cNvSpPr/>
      </dsp:nvSpPr>
      <dsp:spPr>
        <a:xfrm>
          <a:off x="0" y="3010297"/>
          <a:ext cx="11128828" cy="0"/>
        </a:xfrm>
        <a:prstGeom prst="line">
          <a:avLst/>
        </a:prstGeom>
        <a:solidFill>
          <a:schemeClr val="accent4">
            <a:hueOff val="6497308"/>
            <a:satOff val="-29980"/>
            <a:lumOff val="1103"/>
            <a:alphaOff val="0"/>
          </a:schemeClr>
        </a:solidFill>
        <a:ln w="12700" cap="flat" cmpd="sng" algn="ctr">
          <a:solidFill>
            <a:schemeClr val="accent4">
              <a:hueOff val="6497308"/>
              <a:satOff val="-29980"/>
              <a:lumOff val="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D8BCE4-66AD-4B93-9AF2-F230792C45AB}">
      <dsp:nvSpPr>
        <dsp:cNvPr id="0" name=""/>
        <dsp:cNvSpPr/>
      </dsp:nvSpPr>
      <dsp:spPr>
        <a:xfrm>
          <a:off x="0" y="3010297"/>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Rechercher les opportunités de progrès les plus rapides</a:t>
          </a:r>
          <a:endParaRPr lang="fr-FR" sz="2700" kern="1200" dirty="0">
            <a:latin typeface="TwCenMT" pitchFamily="18"/>
          </a:endParaRPr>
        </a:p>
      </dsp:txBody>
      <dsp:txXfrm>
        <a:off x="0" y="3010297"/>
        <a:ext cx="11128828" cy="601927"/>
      </dsp:txXfrm>
    </dsp:sp>
    <dsp:sp modelId="{7B96125E-CF6A-47DA-861A-A37F3281CAAA}">
      <dsp:nvSpPr>
        <dsp:cNvPr id="0" name=""/>
        <dsp:cNvSpPr/>
      </dsp:nvSpPr>
      <dsp:spPr>
        <a:xfrm>
          <a:off x="0" y="3612224"/>
          <a:ext cx="11128828" cy="0"/>
        </a:xfrm>
        <a:prstGeom prst="line">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76E68-D5A7-4CD8-A618-BB5FC238F03D}">
      <dsp:nvSpPr>
        <dsp:cNvPr id="0" name=""/>
        <dsp:cNvSpPr/>
      </dsp:nvSpPr>
      <dsp:spPr>
        <a:xfrm>
          <a:off x="0" y="3612224"/>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Mettre la priorité sur le « temps » et réagir vite</a:t>
          </a:r>
          <a:endParaRPr lang="fr-FR" sz="2700" kern="1200" dirty="0">
            <a:latin typeface="TwCenMT" pitchFamily="18"/>
          </a:endParaRPr>
        </a:p>
      </dsp:txBody>
      <dsp:txXfrm>
        <a:off x="0" y="3612224"/>
        <a:ext cx="11128828" cy="601927"/>
      </dsp:txXfrm>
    </dsp:sp>
    <dsp:sp modelId="{20E210CF-238B-4B72-9830-5038515BE197}">
      <dsp:nvSpPr>
        <dsp:cNvPr id="0" name=""/>
        <dsp:cNvSpPr/>
      </dsp:nvSpPr>
      <dsp:spPr>
        <a:xfrm>
          <a:off x="0" y="4214151"/>
          <a:ext cx="11128828" cy="0"/>
        </a:xfrm>
        <a:prstGeom prst="line">
          <a:avLst/>
        </a:prstGeom>
        <a:solidFill>
          <a:schemeClr val="accent4">
            <a:hueOff val="9096231"/>
            <a:satOff val="-41972"/>
            <a:lumOff val="1544"/>
            <a:alphaOff val="0"/>
          </a:schemeClr>
        </a:solidFill>
        <a:ln w="12700" cap="flat" cmpd="sng" algn="ctr">
          <a:solidFill>
            <a:schemeClr val="accent4">
              <a:hueOff val="9096231"/>
              <a:satOff val="-41972"/>
              <a:lumOff val="15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FB8B3-4D53-4B21-A1CB-177DA9F033CF}">
      <dsp:nvSpPr>
        <dsp:cNvPr id="0" name=""/>
        <dsp:cNvSpPr/>
      </dsp:nvSpPr>
      <dsp:spPr>
        <a:xfrm>
          <a:off x="0" y="4214151"/>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Se battre sur l’essentiel</a:t>
          </a:r>
          <a:endParaRPr lang="fr-FR" sz="2700" kern="1200" dirty="0">
            <a:latin typeface="TwCenMT" pitchFamily="18"/>
          </a:endParaRPr>
        </a:p>
      </dsp:txBody>
      <dsp:txXfrm>
        <a:off x="0" y="4214151"/>
        <a:ext cx="11128828" cy="601927"/>
      </dsp:txXfrm>
    </dsp:sp>
    <dsp:sp modelId="{9B43D5AF-578E-4016-BFA4-C225BBD32183}">
      <dsp:nvSpPr>
        <dsp:cNvPr id="0" name=""/>
        <dsp:cNvSpPr/>
      </dsp:nvSpPr>
      <dsp:spPr>
        <a:xfrm>
          <a:off x="0" y="4816078"/>
          <a:ext cx="11128828" cy="0"/>
        </a:xfrm>
        <a:prstGeom prst="line">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2BB55-8745-4461-8150-38CE46AA3693}">
      <dsp:nvSpPr>
        <dsp:cNvPr id="0" name=""/>
        <dsp:cNvSpPr/>
      </dsp:nvSpPr>
      <dsp:spPr>
        <a:xfrm>
          <a:off x="0" y="4816078"/>
          <a:ext cx="11128828" cy="60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fr-FR" sz="2700" kern="1200" smtClean="0">
              <a:latin typeface="TwCenMT" pitchFamily="18"/>
            </a:rPr>
            <a:t>S’appuyer sur une gestion par projet</a:t>
          </a:r>
          <a:endParaRPr lang="fr-FR" sz="2700" kern="1200" dirty="0">
            <a:latin typeface="TwCenMT" pitchFamily="18"/>
          </a:endParaRPr>
        </a:p>
      </dsp:txBody>
      <dsp:txXfrm>
        <a:off x="0" y="4816078"/>
        <a:ext cx="11128828" cy="601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D3ADF-1E0E-4E21-8CF3-BB681A4C1477}">
      <dsp:nvSpPr>
        <dsp:cNvPr id="0" name=""/>
        <dsp:cNvSpPr/>
      </dsp:nvSpPr>
      <dsp:spPr>
        <a:xfrm rot="16200000">
          <a:off x="-1199367" y="1205661"/>
          <a:ext cx="4619774" cy="220845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kern="1200" smtClean="0">
              <a:solidFill>
                <a:schemeClr val="tx1"/>
              </a:solidFill>
              <a:latin typeface="TwCenMT" pitchFamily="18"/>
            </a:rPr>
            <a:t>d'afficher des stratégies,</a:t>
          </a:r>
          <a:endParaRPr lang="fr-FR" sz="2400" kern="1200">
            <a:solidFill>
              <a:schemeClr val="tx1"/>
            </a:solidFill>
          </a:endParaRPr>
        </a:p>
      </dsp:txBody>
      <dsp:txXfrm rot="5400000">
        <a:off x="6294" y="923955"/>
        <a:ext cx="2208451" cy="2771864"/>
      </dsp:txXfrm>
    </dsp:sp>
    <dsp:sp modelId="{1FC0B4FF-8E5D-4D4C-B00F-C54F44821FE5}">
      <dsp:nvSpPr>
        <dsp:cNvPr id="0" name=""/>
        <dsp:cNvSpPr/>
      </dsp:nvSpPr>
      <dsp:spPr>
        <a:xfrm rot="16200000">
          <a:off x="1174717" y="1205661"/>
          <a:ext cx="4619774" cy="2208451"/>
        </a:xfrm>
        <a:prstGeom prst="flowChartManualOperation">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kern="1200" smtClean="0">
              <a:solidFill>
                <a:schemeClr val="tx1"/>
              </a:solidFill>
              <a:latin typeface="TwCenMT" pitchFamily="18"/>
            </a:rPr>
            <a:t>de définir des objectifs clairs à l'usage des cadres et clarifier la mission des services,</a:t>
          </a:r>
          <a:endParaRPr lang="fr-FR" sz="2400" kern="1200" dirty="0">
            <a:solidFill>
              <a:schemeClr val="tx1"/>
            </a:solidFill>
            <a:latin typeface="TwCenMT" pitchFamily="18"/>
          </a:endParaRPr>
        </a:p>
      </dsp:txBody>
      <dsp:txXfrm rot="5400000">
        <a:off x="2380378" y="923955"/>
        <a:ext cx="2208451" cy="2771864"/>
      </dsp:txXfrm>
    </dsp:sp>
    <dsp:sp modelId="{02C7E45A-B05A-4CF1-A92B-80C9E08122C0}">
      <dsp:nvSpPr>
        <dsp:cNvPr id="0" name=""/>
        <dsp:cNvSpPr/>
      </dsp:nvSpPr>
      <dsp:spPr>
        <a:xfrm rot="16200000">
          <a:off x="3548802" y="1205661"/>
          <a:ext cx="4619774" cy="2208451"/>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kern="1200" smtClean="0">
              <a:solidFill>
                <a:schemeClr val="tx1"/>
              </a:solidFill>
              <a:latin typeface="TwCenMT" pitchFamily="18"/>
            </a:rPr>
            <a:t>de respecter des procédures homogènes et sécurisées,</a:t>
          </a:r>
          <a:endParaRPr lang="fr-FR" sz="2400" kern="1200" dirty="0">
            <a:solidFill>
              <a:schemeClr val="tx1"/>
            </a:solidFill>
            <a:latin typeface="TwCenMT" pitchFamily="18"/>
          </a:endParaRPr>
        </a:p>
      </dsp:txBody>
      <dsp:txXfrm rot="5400000">
        <a:off x="4754463" y="923955"/>
        <a:ext cx="2208451" cy="2771864"/>
      </dsp:txXfrm>
    </dsp:sp>
    <dsp:sp modelId="{109C4990-F01B-4F92-B8C6-341E44B5CC31}">
      <dsp:nvSpPr>
        <dsp:cNvPr id="0" name=""/>
        <dsp:cNvSpPr/>
      </dsp:nvSpPr>
      <dsp:spPr>
        <a:xfrm rot="16200000">
          <a:off x="5922887" y="1205661"/>
          <a:ext cx="4619774" cy="2208451"/>
        </a:xfrm>
        <a:prstGeom prst="flowChartManualOperation">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fr-FR" sz="2400" kern="1200" smtClean="0">
              <a:solidFill>
                <a:schemeClr val="tx1"/>
              </a:solidFill>
              <a:latin typeface="TwCenMT" pitchFamily="18"/>
            </a:rPr>
            <a:t>de mobiliser les agents de la collectivité autour d'un référentiel commun,</a:t>
          </a:r>
          <a:endParaRPr lang="fr-FR" sz="2400" kern="1200" dirty="0">
            <a:solidFill>
              <a:schemeClr val="tx1"/>
            </a:solidFill>
            <a:latin typeface="TwCenMT" pitchFamily="18"/>
          </a:endParaRPr>
        </a:p>
      </dsp:txBody>
      <dsp:txXfrm rot="5400000">
        <a:off x="7128548" y="923955"/>
        <a:ext cx="2208451" cy="2771864"/>
      </dsp:txXfrm>
    </dsp:sp>
    <dsp:sp modelId="{0D70D255-6434-430E-9079-1FF36225D557}">
      <dsp:nvSpPr>
        <dsp:cNvPr id="0" name=""/>
        <dsp:cNvSpPr/>
      </dsp:nvSpPr>
      <dsp:spPr>
        <a:xfrm rot="16200000">
          <a:off x="8303266" y="1205661"/>
          <a:ext cx="4619774" cy="2208451"/>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350" bIns="0" numCol="1" spcCol="1270" anchor="ctr" anchorCtr="0">
          <a:noAutofit/>
        </a:bodyPr>
        <a:lstStyle/>
        <a:p>
          <a:pPr lvl="0" algn="ctr" defTabSz="933450">
            <a:lnSpc>
              <a:spcPct val="90000"/>
            </a:lnSpc>
            <a:spcBef>
              <a:spcPct val="0"/>
            </a:spcBef>
            <a:spcAft>
              <a:spcPct val="35000"/>
            </a:spcAft>
          </a:pPr>
          <a:r>
            <a:rPr lang="fr-FR" sz="2100" kern="1200" dirty="0" smtClean="0">
              <a:solidFill>
                <a:schemeClr val="tx1"/>
              </a:solidFill>
              <a:latin typeface="TwCenMT" pitchFamily="18"/>
            </a:rPr>
            <a:t>de développer </a:t>
          </a:r>
        </a:p>
        <a:p>
          <a:pPr lvl="0" algn="ctr" defTabSz="933450">
            <a:lnSpc>
              <a:spcPct val="90000"/>
            </a:lnSpc>
            <a:spcBef>
              <a:spcPct val="0"/>
            </a:spcBef>
            <a:spcAft>
              <a:spcPct val="35000"/>
            </a:spcAft>
          </a:pPr>
          <a:r>
            <a:rPr lang="fr-FR" sz="2100" kern="1200" dirty="0" smtClean="0">
              <a:solidFill>
                <a:schemeClr val="tx1"/>
              </a:solidFill>
              <a:latin typeface="TwCenMT" pitchFamily="18"/>
            </a:rPr>
            <a:t>la responsabilisation </a:t>
          </a:r>
        </a:p>
        <a:p>
          <a:pPr lvl="0" algn="ctr" defTabSz="933450">
            <a:lnSpc>
              <a:spcPct val="90000"/>
            </a:lnSpc>
            <a:spcBef>
              <a:spcPct val="0"/>
            </a:spcBef>
            <a:spcAft>
              <a:spcPct val="35000"/>
            </a:spcAft>
          </a:pPr>
          <a:r>
            <a:rPr lang="fr-FR" sz="2100" kern="1200" dirty="0" smtClean="0">
              <a:solidFill>
                <a:schemeClr val="tx1"/>
              </a:solidFill>
              <a:latin typeface="TwCenMT" pitchFamily="18"/>
            </a:rPr>
            <a:t>des acteurs et leurs motivations.</a:t>
          </a:r>
          <a:endParaRPr lang="fr-FR" sz="2100" kern="1200" dirty="0">
            <a:solidFill>
              <a:schemeClr val="tx1"/>
            </a:solidFill>
            <a:latin typeface="TwCenMT" pitchFamily="18"/>
          </a:endParaRPr>
        </a:p>
      </dsp:txBody>
      <dsp:txXfrm rot="5400000">
        <a:off x="9508927" y="923955"/>
        <a:ext cx="2208451" cy="27718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B2484-F851-47B1-95F1-1CD309AA2B28}">
      <dsp:nvSpPr>
        <dsp:cNvPr id="0" name=""/>
        <dsp:cNvSpPr/>
      </dsp:nvSpPr>
      <dsp:spPr>
        <a:xfrm>
          <a:off x="0" y="649843"/>
          <a:ext cx="11963401" cy="1008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552C40-32D9-4732-9C1F-1709B5BBA763}">
      <dsp:nvSpPr>
        <dsp:cNvPr id="0" name=""/>
        <dsp:cNvSpPr/>
      </dsp:nvSpPr>
      <dsp:spPr>
        <a:xfrm>
          <a:off x="598170" y="59443"/>
          <a:ext cx="9892907" cy="1180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532" tIns="0" rIns="316532" bIns="0" numCol="1" spcCol="1270" anchor="ctr" anchorCtr="0">
          <a:noAutofit/>
        </a:bodyPr>
        <a:lstStyle/>
        <a:p>
          <a:pPr lvl="0" algn="l" defTabSz="1244600">
            <a:lnSpc>
              <a:spcPct val="90000"/>
            </a:lnSpc>
            <a:spcBef>
              <a:spcPct val="0"/>
            </a:spcBef>
            <a:spcAft>
              <a:spcPct val="35000"/>
            </a:spcAft>
          </a:pPr>
          <a:r>
            <a:rPr lang="fr-FR" sz="2800" kern="1200" dirty="0" smtClean="0"/>
            <a:t>Stratégie et segmentation des activités</a:t>
          </a:r>
          <a:endParaRPr lang="fr-FR" sz="2800" kern="1200" dirty="0"/>
        </a:p>
      </dsp:txBody>
      <dsp:txXfrm>
        <a:off x="655812" y="117085"/>
        <a:ext cx="9777623" cy="1065516"/>
      </dsp:txXfrm>
    </dsp:sp>
    <dsp:sp modelId="{A86EE0AD-3B8D-49A8-9829-7E39D4765D34}">
      <dsp:nvSpPr>
        <dsp:cNvPr id="0" name=""/>
        <dsp:cNvSpPr/>
      </dsp:nvSpPr>
      <dsp:spPr>
        <a:xfrm>
          <a:off x="0" y="2464244"/>
          <a:ext cx="11963401" cy="10080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3AEE22-5B58-465F-A6F2-488305751426}">
      <dsp:nvSpPr>
        <dsp:cNvPr id="0" name=""/>
        <dsp:cNvSpPr/>
      </dsp:nvSpPr>
      <dsp:spPr>
        <a:xfrm>
          <a:off x="598170" y="1873844"/>
          <a:ext cx="9713360" cy="118080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532" tIns="0" rIns="316532" bIns="0" numCol="1" spcCol="1270" anchor="ctr" anchorCtr="0">
          <a:noAutofit/>
        </a:bodyPr>
        <a:lstStyle/>
        <a:p>
          <a:pPr lvl="0" algn="l" defTabSz="1244600">
            <a:lnSpc>
              <a:spcPct val="90000"/>
            </a:lnSpc>
            <a:spcBef>
              <a:spcPct val="0"/>
            </a:spcBef>
            <a:spcAft>
              <a:spcPct val="35000"/>
            </a:spcAft>
          </a:pPr>
          <a:r>
            <a:rPr lang="fr-FR" sz="2800" kern="1200" dirty="0" smtClean="0"/>
            <a:t>Gestion du budget ( programmation/prospective, responsabilisation)</a:t>
          </a:r>
          <a:endParaRPr lang="fr-FR" sz="2800" kern="1200" dirty="0"/>
        </a:p>
      </dsp:txBody>
      <dsp:txXfrm>
        <a:off x="655812" y="1931486"/>
        <a:ext cx="9598076" cy="1065516"/>
      </dsp:txXfrm>
    </dsp:sp>
    <dsp:sp modelId="{6EB9EE7C-9BA4-4C20-BFF5-DE394E180992}">
      <dsp:nvSpPr>
        <dsp:cNvPr id="0" name=""/>
        <dsp:cNvSpPr/>
      </dsp:nvSpPr>
      <dsp:spPr>
        <a:xfrm>
          <a:off x="0" y="4278644"/>
          <a:ext cx="11963401" cy="10080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565FB3-C71B-44C7-8AA8-B03D3D895813}">
      <dsp:nvSpPr>
        <dsp:cNvPr id="0" name=""/>
        <dsp:cNvSpPr/>
      </dsp:nvSpPr>
      <dsp:spPr>
        <a:xfrm>
          <a:off x="556268" y="3737223"/>
          <a:ext cx="9990887" cy="118080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532" tIns="0" rIns="316532" bIns="0" numCol="1" spcCol="1270" anchor="ctr" anchorCtr="0">
          <a:noAutofit/>
        </a:bodyPr>
        <a:lstStyle/>
        <a:p>
          <a:pPr lvl="0" algn="l" defTabSz="1244600">
            <a:lnSpc>
              <a:spcPct val="90000"/>
            </a:lnSpc>
            <a:spcBef>
              <a:spcPct val="0"/>
            </a:spcBef>
            <a:spcAft>
              <a:spcPct val="35000"/>
            </a:spcAft>
          </a:pPr>
          <a:r>
            <a:rPr lang="fr-FR" sz="2800" kern="1200" smtClean="0"/>
            <a:t>Système d'information( fiable, performant, évolutif et itératif, transversal : ciment de l'organisation en un mot)</a:t>
          </a:r>
          <a:endParaRPr lang="fr-FR" sz="2800" kern="1200" dirty="0"/>
        </a:p>
      </dsp:txBody>
      <dsp:txXfrm>
        <a:off x="613910" y="3794865"/>
        <a:ext cx="9875603" cy="10655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10FBC-F074-4CA8-8775-733C651A2600}">
      <dsp:nvSpPr>
        <dsp:cNvPr id="0" name=""/>
        <dsp:cNvSpPr/>
      </dsp:nvSpPr>
      <dsp:spPr>
        <a:xfrm rot="16200000">
          <a:off x="-445445" y="446933"/>
          <a:ext cx="4763398" cy="3869531"/>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204" bIns="0" numCol="1" spcCol="1270" anchor="ctr" anchorCtr="0">
          <a:noAutofit/>
        </a:bodyPr>
        <a:lstStyle/>
        <a:p>
          <a:pPr lvl="0" algn="ctr" defTabSz="1244600">
            <a:lnSpc>
              <a:spcPct val="90000"/>
            </a:lnSpc>
            <a:spcBef>
              <a:spcPct val="0"/>
            </a:spcBef>
            <a:spcAft>
              <a:spcPct val="35000"/>
            </a:spcAft>
          </a:pPr>
          <a:r>
            <a:rPr lang="en-GB" sz="2800" b="1" i="1" kern="1200" dirty="0" err="1" smtClean="0">
              <a:latin typeface="Arial" pitchFamily="18"/>
              <a:ea typeface="SimSun" pitchFamily="2"/>
              <a:cs typeface="Mangal" pitchFamily="2"/>
            </a:rPr>
            <a:t>Restituer</a:t>
          </a:r>
          <a:r>
            <a:rPr lang="en-GB" sz="2800" b="1" i="1" kern="1200" dirty="0" smtClean="0">
              <a:latin typeface="Arial" pitchFamily="18"/>
              <a:ea typeface="SimSun" pitchFamily="2"/>
              <a:cs typeface="Mangal" pitchFamily="2"/>
            </a:rPr>
            <a:t> </a:t>
          </a:r>
        </a:p>
        <a:p>
          <a:pPr lvl="0" algn="ctr" defTabSz="1244600">
            <a:lnSpc>
              <a:spcPct val="90000"/>
            </a:lnSpc>
            <a:spcBef>
              <a:spcPct val="0"/>
            </a:spcBef>
            <a:spcAft>
              <a:spcPct val="35000"/>
            </a:spcAft>
          </a:pPr>
          <a:r>
            <a:rPr lang="en-GB" sz="2800" b="1" i="1" kern="1200" dirty="0" smtClean="0">
              <a:latin typeface="Arial" pitchFamily="18"/>
              <a:ea typeface="SimSun" pitchFamily="2"/>
              <a:cs typeface="Mangal" pitchFamily="2"/>
            </a:rPr>
            <a:t>(</a:t>
          </a:r>
          <a:r>
            <a:rPr lang="en-GB" sz="2800" b="1" i="1" kern="1200" dirty="0" err="1" smtClean="0">
              <a:latin typeface="Arial" pitchFamily="18"/>
              <a:ea typeface="SimSun" pitchFamily="2"/>
              <a:cs typeface="Mangal" pitchFamily="2"/>
            </a:rPr>
            <a:t>enjeu</a:t>
          </a:r>
          <a:r>
            <a:rPr lang="en-GB" sz="2800" b="1" i="1" kern="1200" dirty="0" smtClean="0">
              <a:latin typeface="Arial" pitchFamily="18"/>
              <a:ea typeface="SimSun" pitchFamily="2"/>
              <a:cs typeface="Mangal" pitchFamily="2"/>
            </a:rPr>
            <a:t> </a:t>
          </a:r>
          <a:r>
            <a:rPr lang="en-GB" sz="2800" b="1" i="1" kern="1200" dirty="0" err="1" smtClean="0">
              <a:latin typeface="Arial" pitchFamily="18"/>
              <a:ea typeface="SimSun" pitchFamily="2"/>
              <a:cs typeface="Mangal" pitchFamily="2"/>
            </a:rPr>
            <a:t>stratégique</a:t>
          </a:r>
          <a:r>
            <a:rPr lang="en-GB" sz="2800" b="1" i="1" kern="1200" dirty="0" smtClean="0">
              <a:latin typeface="Arial" pitchFamily="18"/>
              <a:ea typeface="SimSun" pitchFamily="2"/>
              <a:cs typeface="Mangal" pitchFamily="2"/>
            </a:rPr>
            <a:t>) : la construction des tableaux de </a:t>
          </a:r>
          <a:r>
            <a:rPr lang="en-GB" sz="2800" b="1" i="1" kern="1200" dirty="0" err="1" smtClean="0">
              <a:latin typeface="Arial" pitchFamily="18"/>
              <a:ea typeface="SimSun" pitchFamily="2"/>
              <a:cs typeface="Mangal" pitchFamily="2"/>
            </a:rPr>
            <a:t>bord</a:t>
          </a:r>
          <a:endParaRPr lang="fr-FR" sz="2800" kern="1200" dirty="0"/>
        </a:p>
      </dsp:txBody>
      <dsp:txXfrm rot="5400000">
        <a:off x="1489" y="952679"/>
        <a:ext cx="3869531" cy="2858038"/>
      </dsp:txXfrm>
    </dsp:sp>
    <dsp:sp modelId="{AE4086F7-8192-4F97-AFF4-DD3562F09CB2}">
      <dsp:nvSpPr>
        <dsp:cNvPr id="0" name=""/>
        <dsp:cNvSpPr/>
      </dsp:nvSpPr>
      <dsp:spPr>
        <a:xfrm rot="16200000">
          <a:off x="3714301" y="446933"/>
          <a:ext cx="4763398" cy="3869531"/>
        </a:xfrm>
        <a:prstGeom prst="flowChartManualOperation">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204" bIns="0" numCol="1" spcCol="1270" anchor="ctr" anchorCtr="0">
          <a:noAutofit/>
        </a:bodyPr>
        <a:lstStyle/>
        <a:p>
          <a:pPr lvl="0" algn="ctr" defTabSz="1244600">
            <a:lnSpc>
              <a:spcPct val="90000"/>
            </a:lnSpc>
            <a:spcBef>
              <a:spcPct val="0"/>
            </a:spcBef>
            <a:spcAft>
              <a:spcPct val="35000"/>
            </a:spcAft>
          </a:pPr>
          <a:r>
            <a:rPr lang="en-GB" sz="2800" b="1" i="1" kern="1200" dirty="0" smtClean="0">
              <a:latin typeface="Arial" pitchFamily="18"/>
              <a:ea typeface="SimSun" pitchFamily="2"/>
              <a:cs typeface="Mangal" pitchFamily="2"/>
            </a:rPr>
            <a:t>Structurer </a:t>
          </a:r>
        </a:p>
        <a:p>
          <a:pPr lvl="0" algn="ctr" defTabSz="1244600">
            <a:lnSpc>
              <a:spcPct val="90000"/>
            </a:lnSpc>
            <a:spcBef>
              <a:spcPct val="0"/>
            </a:spcBef>
            <a:spcAft>
              <a:spcPct val="35000"/>
            </a:spcAft>
          </a:pPr>
          <a:r>
            <a:rPr lang="en-GB" sz="2800" b="1" i="1" kern="1200" dirty="0" smtClean="0">
              <a:latin typeface="Arial" pitchFamily="18"/>
              <a:ea typeface="SimSun" pitchFamily="2"/>
              <a:cs typeface="Mangal" pitchFamily="2"/>
            </a:rPr>
            <a:t>(</a:t>
          </a:r>
          <a:r>
            <a:rPr lang="en-GB" sz="2800" b="1" i="1" kern="1200" dirty="0" err="1" smtClean="0">
              <a:latin typeface="Arial" pitchFamily="18"/>
              <a:ea typeface="SimSun" pitchFamily="2"/>
              <a:cs typeface="Mangal" pitchFamily="2"/>
            </a:rPr>
            <a:t>enjeu</a:t>
          </a:r>
          <a:r>
            <a:rPr lang="en-GB" sz="2800" b="1" i="1" kern="1200" dirty="0" smtClean="0">
              <a:latin typeface="Arial" pitchFamily="18"/>
              <a:ea typeface="SimSun" pitchFamily="2"/>
              <a:cs typeface="Mangal" pitchFamily="2"/>
            </a:rPr>
            <a:t> </a:t>
          </a:r>
          <a:r>
            <a:rPr lang="en-GB" sz="2800" b="1" i="1" kern="1200" dirty="0" err="1" smtClean="0">
              <a:latin typeface="Arial" pitchFamily="18"/>
              <a:ea typeface="SimSun" pitchFamily="2"/>
              <a:cs typeface="Mangal" pitchFamily="2"/>
            </a:rPr>
            <a:t>informatique</a:t>
          </a:r>
          <a:r>
            <a:rPr lang="en-GB" sz="2800" b="1" i="1" kern="1200" dirty="0" smtClean="0">
              <a:latin typeface="Arial" pitchFamily="18"/>
              <a:ea typeface="SimSun" pitchFamily="2"/>
              <a:cs typeface="Mangal" pitchFamily="2"/>
            </a:rPr>
            <a:t>) </a:t>
          </a:r>
        </a:p>
        <a:p>
          <a:pPr lvl="0" algn="ctr" defTabSz="1244600">
            <a:lnSpc>
              <a:spcPct val="90000"/>
            </a:lnSpc>
            <a:spcBef>
              <a:spcPct val="0"/>
            </a:spcBef>
            <a:spcAft>
              <a:spcPct val="35000"/>
            </a:spcAft>
          </a:pPr>
          <a:r>
            <a:rPr lang="en-GB" sz="2800" b="1" i="1" kern="1200" dirty="0" smtClean="0">
              <a:latin typeface="Arial" pitchFamily="18"/>
              <a:ea typeface="SimSun" pitchFamily="2"/>
              <a:cs typeface="Mangal" pitchFamily="2"/>
            </a:rPr>
            <a:t> La structuration de </a:t>
          </a:r>
          <a:r>
            <a:rPr lang="en-GB" sz="2800" b="1" i="1" kern="1200" dirty="0" err="1" smtClean="0">
              <a:latin typeface="Arial" pitchFamily="18"/>
              <a:ea typeface="SimSun" pitchFamily="2"/>
              <a:cs typeface="Mangal" pitchFamily="2"/>
            </a:rPr>
            <a:t>l’information</a:t>
          </a:r>
          <a:r>
            <a:rPr lang="en-GB" sz="2800" b="1" i="1" kern="1200" dirty="0" smtClean="0">
              <a:latin typeface="Arial" pitchFamily="18"/>
              <a:ea typeface="SimSun" pitchFamily="2"/>
              <a:cs typeface="Mangal" pitchFamily="2"/>
            </a:rPr>
            <a:t> </a:t>
          </a:r>
          <a:r>
            <a:rPr lang="en-GB" sz="2800" b="1" i="1" kern="1200" dirty="0" err="1" smtClean="0">
              <a:latin typeface="Arial" pitchFamily="18"/>
              <a:ea typeface="SimSun" pitchFamily="2"/>
              <a:cs typeface="Mangal" pitchFamily="2"/>
            </a:rPr>
            <a:t>dans</a:t>
          </a:r>
          <a:r>
            <a:rPr lang="en-GB" sz="2800" b="1" i="1" kern="1200" dirty="0" smtClean="0">
              <a:latin typeface="Arial" pitchFamily="18"/>
              <a:ea typeface="SimSun" pitchFamily="2"/>
              <a:cs typeface="Mangal" pitchFamily="2"/>
            </a:rPr>
            <a:t> les </a:t>
          </a:r>
          <a:r>
            <a:rPr lang="en-GB" sz="2800" b="1" i="1" kern="1200" dirty="0" err="1" smtClean="0">
              <a:latin typeface="Arial" pitchFamily="18"/>
              <a:ea typeface="SimSun" pitchFamily="2"/>
              <a:cs typeface="Mangal" pitchFamily="2"/>
            </a:rPr>
            <a:t>outils</a:t>
          </a:r>
          <a:r>
            <a:rPr lang="en-GB" sz="2800" b="1" i="1" kern="1200" dirty="0" smtClean="0">
              <a:latin typeface="Arial" pitchFamily="18"/>
              <a:ea typeface="SimSun" pitchFamily="2"/>
              <a:cs typeface="Mangal" pitchFamily="2"/>
            </a:rPr>
            <a:t> de </a:t>
          </a:r>
          <a:r>
            <a:rPr lang="en-GB" sz="2800" b="1" i="1" kern="1200" dirty="0" err="1" smtClean="0">
              <a:latin typeface="Arial" pitchFamily="18"/>
              <a:ea typeface="SimSun" pitchFamily="2"/>
              <a:cs typeface="Mangal" pitchFamily="2"/>
            </a:rPr>
            <a:t>synthèse</a:t>
          </a:r>
          <a:endParaRPr lang="en-GB" sz="2800" b="1" i="1" kern="1200" dirty="0">
            <a:latin typeface="Arial" pitchFamily="18"/>
            <a:ea typeface="SimSun" pitchFamily="2"/>
            <a:cs typeface="Mangal" pitchFamily="2"/>
          </a:endParaRPr>
        </a:p>
      </dsp:txBody>
      <dsp:txXfrm rot="5400000">
        <a:off x="4161235" y="952679"/>
        <a:ext cx="3869531" cy="2858038"/>
      </dsp:txXfrm>
    </dsp:sp>
    <dsp:sp modelId="{6FDCB1AD-37A7-4B75-98C4-4187C96C43C4}">
      <dsp:nvSpPr>
        <dsp:cNvPr id="0" name=""/>
        <dsp:cNvSpPr/>
      </dsp:nvSpPr>
      <dsp:spPr>
        <a:xfrm rot="16200000">
          <a:off x="7825058" y="446933"/>
          <a:ext cx="4763398" cy="3869531"/>
        </a:xfrm>
        <a:prstGeom prst="flowChartManualOperation">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8204" bIns="0" numCol="1" spcCol="1270" anchor="ctr" anchorCtr="0">
          <a:noAutofit/>
        </a:bodyPr>
        <a:lstStyle/>
        <a:p>
          <a:pPr lvl="0" algn="ctr" defTabSz="1244600">
            <a:lnSpc>
              <a:spcPct val="90000"/>
            </a:lnSpc>
            <a:spcBef>
              <a:spcPct val="0"/>
            </a:spcBef>
            <a:spcAft>
              <a:spcPct val="35000"/>
            </a:spcAft>
          </a:pPr>
          <a:r>
            <a:rPr lang="en-GB" sz="2800" b="1" i="1" kern="1200" dirty="0" err="1" smtClean="0">
              <a:latin typeface="Arial" pitchFamily="18"/>
              <a:ea typeface="SimSun" pitchFamily="2"/>
              <a:cs typeface="Mangal" pitchFamily="2"/>
            </a:rPr>
            <a:t>Fiabiliser</a:t>
          </a:r>
          <a:r>
            <a:rPr lang="en-GB" sz="2800" b="1" i="1" kern="1200" dirty="0" smtClean="0">
              <a:latin typeface="Arial" pitchFamily="18"/>
              <a:ea typeface="SimSun" pitchFamily="2"/>
              <a:cs typeface="Mangal" pitchFamily="2"/>
            </a:rPr>
            <a:t> </a:t>
          </a:r>
        </a:p>
        <a:p>
          <a:pPr lvl="0" algn="ctr" defTabSz="1244600">
            <a:lnSpc>
              <a:spcPct val="90000"/>
            </a:lnSpc>
            <a:spcBef>
              <a:spcPct val="0"/>
            </a:spcBef>
            <a:spcAft>
              <a:spcPct val="35000"/>
            </a:spcAft>
          </a:pPr>
          <a:r>
            <a:rPr lang="en-GB" sz="2800" b="1" i="1" kern="1200" dirty="0" smtClean="0">
              <a:latin typeface="Arial" pitchFamily="18"/>
              <a:ea typeface="SimSun" pitchFamily="2"/>
              <a:cs typeface="Mangal" pitchFamily="2"/>
            </a:rPr>
            <a:t>(</a:t>
          </a:r>
          <a:r>
            <a:rPr lang="en-GB" sz="2800" b="1" i="1" kern="1200" dirty="0" err="1" smtClean="0">
              <a:latin typeface="Arial" pitchFamily="18"/>
              <a:ea typeface="SimSun" pitchFamily="2"/>
              <a:cs typeface="Mangal" pitchFamily="2"/>
            </a:rPr>
            <a:t>enjeu</a:t>
          </a:r>
          <a:r>
            <a:rPr lang="en-GB" sz="2800" b="1" i="1" kern="1200" dirty="0" smtClean="0">
              <a:latin typeface="Arial" pitchFamily="18"/>
              <a:ea typeface="SimSun" pitchFamily="2"/>
              <a:cs typeface="Mangal" pitchFamily="2"/>
            </a:rPr>
            <a:t> de </a:t>
          </a:r>
          <a:r>
            <a:rPr lang="en-GB" sz="2800" b="1" i="1" kern="1200" dirty="0" err="1" smtClean="0">
              <a:latin typeface="Arial" pitchFamily="18"/>
              <a:ea typeface="SimSun" pitchFamily="2"/>
              <a:cs typeface="Mangal" pitchFamily="2"/>
            </a:rPr>
            <a:t>sensibilisation</a:t>
          </a:r>
          <a:r>
            <a:rPr lang="en-GB" sz="2800" b="1" i="1" kern="1200" dirty="0" smtClean="0">
              <a:latin typeface="Arial" pitchFamily="18"/>
              <a:ea typeface="SimSun" pitchFamily="2"/>
              <a:cs typeface="Mangal" pitchFamily="2"/>
            </a:rPr>
            <a:t>) : </a:t>
          </a:r>
          <a:r>
            <a:rPr lang="en-GB" sz="2800" b="1" i="1" kern="1200" dirty="0" err="1" smtClean="0">
              <a:latin typeface="Arial" pitchFamily="18"/>
              <a:ea typeface="SimSun" pitchFamily="2"/>
              <a:cs typeface="Mangal" pitchFamily="2"/>
            </a:rPr>
            <a:t>améliorer</a:t>
          </a:r>
          <a:r>
            <a:rPr lang="en-GB" sz="2800" b="1" i="1" kern="1200" dirty="0" smtClean="0">
              <a:latin typeface="Arial" pitchFamily="18"/>
              <a:ea typeface="SimSun" pitchFamily="2"/>
              <a:cs typeface="Mangal" pitchFamily="2"/>
            </a:rPr>
            <a:t> la </a:t>
          </a:r>
          <a:r>
            <a:rPr lang="en-GB" sz="2800" b="1" i="1" kern="1200" dirty="0" err="1" smtClean="0">
              <a:latin typeface="Arial" pitchFamily="18"/>
              <a:ea typeface="SimSun" pitchFamily="2"/>
              <a:cs typeface="Mangal" pitchFamily="2"/>
            </a:rPr>
            <a:t>fiabilité</a:t>
          </a:r>
          <a:r>
            <a:rPr lang="en-GB" sz="2800" b="1" i="1" kern="1200" dirty="0" smtClean="0">
              <a:latin typeface="Arial" pitchFamily="18"/>
              <a:ea typeface="SimSun" pitchFamily="2"/>
              <a:cs typeface="Mangal" pitchFamily="2"/>
            </a:rPr>
            <a:t> des </a:t>
          </a:r>
          <a:r>
            <a:rPr lang="en-GB" sz="2800" b="1" i="1" kern="1200" dirty="0" err="1" smtClean="0">
              <a:latin typeface="Arial" pitchFamily="18"/>
              <a:ea typeface="SimSun" pitchFamily="2"/>
              <a:cs typeface="Mangal" pitchFamily="2"/>
            </a:rPr>
            <a:t>informations</a:t>
          </a:r>
          <a:endParaRPr lang="en-GB" sz="2800" b="1" i="1" kern="1200" dirty="0">
            <a:latin typeface="Arial" pitchFamily="18"/>
            <a:ea typeface="SimSun" pitchFamily="2"/>
            <a:cs typeface="Mangal" pitchFamily="2"/>
          </a:endParaRPr>
        </a:p>
      </dsp:txBody>
      <dsp:txXfrm rot="5400000">
        <a:off x="8271992" y="952679"/>
        <a:ext cx="3869531" cy="28580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61CC8-8D9F-4342-B50E-EDF44B143538}">
      <dsp:nvSpPr>
        <dsp:cNvPr id="0" name=""/>
        <dsp:cNvSpPr/>
      </dsp:nvSpPr>
      <dsp:spPr>
        <a:xfrm>
          <a:off x="5087368" y="1845"/>
          <a:ext cx="1140962" cy="760641"/>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effectLst>
                <a:outerShdw blurRad="38100" dist="38100" dir="2700000" algn="tl">
                  <a:srgbClr val="000000">
                    <a:alpha val="43137"/>
                  </a:srgbClr>
                </a:outerShdw>
              </a:effectLst>
            </a:rPr>
            <a:t>Objectifs Stratégiques</a:t>
          </a:r>
          <a:endParaRPr lang="fr-FR" sz="1200" kern="1200" dirty="0">
            <a:effectLst>
              <a:outerShdw blurRad="38100" dist="38100" dir="2700000" algn="tl">
                <a:srgbClr val="000000">
                  <a:alpha val="43137"/>
                </a:srgbClr>
              </a:outerShdw>
            </a:effectLst>
          </a:endParaRPr>
        </a:p>
      </dsp:txBody>
      <dsp:txXfrm>
        <a:off x="5109646" y="24123"/>
        <a:ext cx="1096406" cy="716085"/>
      </dsp:txXfrm>
    </dsp:sp>
    <dsp:sp modelId="{33ACBF2F-E3F8-47D4-9D87-ECC34CCC6618}">
      <dsp:nvSpPr>
        <dsp:cNvPr id="0" name=""/>
        <dsp:cNvSpPr/>
      </dsp:nvSpPr>
      <dsp:spPr>
        <a:xfrm>
          <a:off x="5612129" y="762487"/>
          <a:ext cx="91440" cy="304256"/>
        </a:xfrm>
        <a:custGeom>
          <a:avLst/>
          <a:gdLst/>
          <a:ahLst/>
          <a:cxnLst/>
          <a:rect l="0" t="0" r="0" b="0"/>
          <a:pathLst>
            <a:path>
              <a:moveTo>
                <a:pt x="45720" y="0"/>
              </a:moveTo>
              <a:lnTo>
                <a:pt x="45720" y="30425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542D3A-D6EC-46BC-927A-456240E90B9B}">
      <dsp:nvSpPr>
        <dsp:cNvPr id="0" name=""/>
        <dsp:cNvSpPr/>
      </dsp:nvSpPr>
      <dsp:spPr>
        <a:xfrm>
          <a:off x="5087368" y="1066743"/>
          <a:ext cx="1140962" cy="76064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200" kern="1200" dirty="0" smtClean="0">
              <a:effectLst>
                <a:outerShdw blurRad="38100" dist="38100" dir="2700000" algn="tl">
                  <a:srgbClr val="000000">
                    <a:alpha val="43137"/>
                  </a:srgbClr>
                </a:outerShdw>
              </a:effectLst>
            </a:rPr>
            <a:t>Objectifs Opérationnels</a:t>
          </a:r>
        </a:p>
      </dsp:txBody>
      <dsp:txXfrm>
        <a:off x="5109646" y="1089021"/>
        <a:ext cx="1096406" cy="716085"/>
      </dsp:txXfrm>
    </dsp:sp>
    <dsp:sp modelId="{4A37647D-F46D-4AA0-AAC7-F85F5AD6C7F4}">
      <dsp:nvSpPr>
        <dsp:cNvPr id="0" name=""/>
        <dsp:cNvSpPr/>
      </dsp:nvSpPr>
      <dsp:spPr>
        <a:xfrm>
          <a:off x="3432972" y="1827385"/>
          <a:ext cx="2224877" cy="304256"/>
        </a:xfrm>
        <a:custGeom>
          <a:avLst/>
          <a:gdLst/>
          <a:ahLst/>
          <a:cxnLst/>
          <a:rect l="0" t="0" r="0" b="0"/>
          <a:pathLst>
            <a:path>
              <a:moveTo>
                <a:pt x="2224877" y="0"/>
              </a:moveTo>
              <a:lnTo>
                <a:pt x="2224877" y="152128"/>
              </a:lnTo>
              <a:lnTo>
                <a:pt x="0" y="152128"/>
              </a:lnTo>
              <a:lnTo>
                <a:pt x="0" y="304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EC762A-CC38-4AAB-9A11-DFBFA337CE08}">
      <dsp:nvSpPr>
        <dsp:cNvPr id="0" name=""/>
        <dsp:cNvSpPr/>
      </dsp:nvSpPr>
      <dsp:spPr>
        <a:xfrm>
          <a:off x="2862490" y="2131642"/>
          <a:ext cx="1140962" cy="76064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cap="none" spc="0" smtClean="0">
              <a:ln w="18415" cmpd="sng">
                <a:prstDash val="solid"/>
              </a:ln>
              <a:effectLst/>
            </a:rPr>
            <a:t>Résultats </a:t>
          </a:r>
          <a:endParaRPr lang="fr-FR" sz="1200" b="1" kern="1200" dirty="0">
            <a:effectLst/>
          </a:endParaRPr>
        </a:p>
      </dsp:txBody>
      <dsp:txXfrm>
        <a:off x="2884768" y="2153920"/>
        <a:ext cx="1096406" cy="716085"/>
      </dsp:txXfrm>
    </dsp:sp>
    <dsp:sp modelId="{595FAC59-4E8D-4DC8-89C8-B6DB52309201}">
      <dsp:nvSpPr>
        <dsp:cNvPr id="0" name=""/>
        <dsp:cNvSpPr/>
      </dsp:nvSpPr>
      <dsp:spPr>
        <a:xfrm>
          <a:off x="3387252" y="2892284"/>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372C2D-10C5-4D94-A24D-B70F886DDB7A}">
      <dsp:nvSpPr>
        <dsp:cNvPr id="0" name=""/>
        <dsp:cNvSpPr/>
      </dsp:nvSpPr>
      <dsp:spPr>
        <a:xfrm>
          <a:off x="2862490" y="3196541"/>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Actions (FCS)</a:t>
          </a:r>
          <a:endParaRPr lang="fr-FR" sz="1200" kern="1200" dirty="0">
            <a:effectLst>
              <a:outerShdw blurRad="38100" dist="38100" dir="2700000" algn="tl">
                <a:srgbClr val="000000">
                  <a:alpha val="43137"/>
                </a:srgbClr>
              </a:outerShdw>
            </a:effectLst>
          </a:endParaRPr>
        </a:p>
      </dsp:txBody>
      <dsp:txXfrm>
        <a:off x="2884768" y="3218819"/>
        <a:ext cx="1096406" cy="716085"/>
      </dsp:txXfrm>
    </dsp:sp>
    <dsp:sp modelId="{4EFEA6F3-054F-47CF-8ADC-562DFE93C570}">
      <dsp:nvSpPr>
        <dsp:cNvPr id="0" name=""/>
        <dsp:cNvSpPr/>
      </dsp:nvSpPr>
      <dsp:spPr>
        <a:xfrm>
          <a:off x="3387252" y="3957183"/>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B352AF-97BD-4720-A14D-7A168834DA4C}">
      <dsp:nvSpPr>
        <dsp:cNvPr id="0" name=""/>
        <dsp:cNvSpPr/>
      </dsp:nvSpPr>
      <dsp:spPr>
        <a:xfrm>
          <a:off x="2862490" y="4261439"/>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Indicateurs</a:t>
          </a:r>
          <a:endParaRPr lang="fr-FR" sz="1200" kern="1200" dirty="0">
            <a:effectLst>
              <a:outerShdw blurRad="38100" dist="38100" dir="2700000" algn="tl">
                <a:srgbClr val="000000">
                  <a:alpha val="43137"/>
                </a:srgbClr>
              </a:outerShdw>
            </a:effectLst>
          </a:endParaRPr>
        </a:p>
      </dsp:txBody>
      <dsp:txXfrm>
        <a:off x="2884768" y="4283717"/>
        <a:ext cx="1096406" cy="716085"/>
      </dsp:txXfrm>
    </dsp:sp>
    <dsp:sp modelId="{B5E9E1CC-D8E3-4C32-8A3A-C9CCFDFACB87}">
      <dsp:nvSpPr>
        <dsp:cNvPr id="0" name=""/>
        <dsp:cNvSpPr/>
      </dsp:nvSpPr>
      <dsp:spPr>
        <a:xfrm>
          <a:off x="4916224" y="1827385"/>
          <a:ext cx="741625" cy="304256"/>
        </a:xfrm>
        <a:custGeom>
          <a:avLst/>
          <a:gdLst/>
          <a:ahLst/>
          <a:cxnLst/>
          <a:rect l="0" t="0" r="0" b="0"/>
          <a:pathLst>
            <a:path>
              <a:moveTo>
                <a:pt x="741625" y="0"/>
              </a:moveTo>
              <a:lnTo>
                <a:pt x="741625" y="152128"/>
              </a:lnTo>
              <a:lnTo>
                <a:pt x="0" y="152128"/>
              </a:lnTo>
              <a:lnTo>
                <a:pt x="0" y="304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0B2753-8363-4EF6-A332-D9288BB580BE}">
      <dsp:nvSpPr>
        <dsp:cNvPr id="0" name=""/>
        <dsp:cNvSpPr/>
      </dsp:nvSpPr>
      <dsp:spPr>
        <a:xfrm>
          <a:off x="4345742" y="2131642"/>
          <a:ext cx="1140962" cy="76064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smtClean="0">
              <a:effectLst/>
            </a:rPr>
            <a:t>Bénéficiaires</a:t>
          </a:r>
          <a:r>
            <a:rPr lang="fr-FR" sz="1200" b="1" kern="1200" cap="none" spc="0" smtClean="0">
              <a:ln w="18415" cmpd="sng">
                <a:prstDash val="solid"/>
              </a:ln>
              <a:effectLst/>
            </a:rPr>
            <a:t>             </a:t>
          </a:r>
          <a:endParaRPr lang="fr-FR" sz="1200" b="1" kern="1200" cap="none" spc="0" dirty="0">
            <a:ln w="18415" cmpd="sng">
              <a:prstDash val="solid"/>
            </a:ln>
            <a:effectLst/>
          </a:endParaRPr>
        </a:p>
      </dsp:txBody>
      <dsp:txXfrm>
        <a:off x="4368020" y="2153920"/>
        <a:ext cx="1096406" cy="716085"/>
      </dsp:txXfrm>
    </dsp:sp>
    <dsp:sp modelId="{8FCB7998-2DCF-4EDE-9531-F51284AE7FA7}">
      <dsp:nvSpPr>
        <dsp:cNvPr id="0" name=""/>
        <dsp:cNvSpPr/>
      </dsp:nvSpPr>
      <dsp:spPr>
        <a:xfrm>
          <a:off x="4870504" y="2892284"/>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4C06D6-558C-4625-AACD-B6A50F23E2CB}">
      <dsp:nvSpPr>
        <dsp:cNvPr id="0" name=""/>
        <dsp:cNvSpPr/>
      </dsp:nvSpPr>
      <dsp:spPr>
        <a:xfrm>
          <a:off x="4345742" y="3196541"/>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Actions (FCS)</a:t>
          </a:r>
          <a:endParaRPr lang="fr-FR" sz="1200" kern="1200" dirty="0">
            <a:effectLst>
              <a:outerShdw blurRad="38100" dist="38100" dir="2700000" algn="tl">
                <a:srgbClr val="000000">
                  <a:alpha val="43137"/>
                </a:srgbClr>
              </a:outerShdw>
            </a:effectLst>
          </a:endParaRPr>
        </a:p>
      </dsp:txBody>
      <dsp:txXfrm>
        <a:off x="4368020" y="3218819"/>
        <a:ext cx="1096406" cy="716085"/>
      </dsp:txXfrm>
    </dsp:sp>
    <dsp:sp modelId="{4A1E3042-EECF-46CC-B973-46DAD9EB147C}">
      <dsp:nvSpPr>
        <dsp:cNvPr id="0" name=""/>
        <dsp:cNvSpPr/>
      </dsp:nvSpPr>
      <dsp:spPr>
        <a:xfrm>
          <a:off x="4870504" y="3957183"/>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16A50F-810D-493F-B1D4-83F583EC65AD}">
      <dsp:nvSpPr>
        <dsp:cNvPr id="0" name=""/>
        <dsp:cNvSpPr/>
      </dsp:nvSpPr>
      <dsp:spPr>
        <a:xfrm>
          <a:off x="4345742" y="4261439"/>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Indicateurs</a:t>
          </a:r>
          <a:endParaRPr lang="fr-FR" sz="1200" kern="1200" dirty="0">
            <a:effectLst>
              <a:outerShdw blurRad="38100" dist="38100" dir="2700000" algn="tl">
                <a:srgbClr val="000000">
                  <a:alpha val="43137"/>
                </a:srgbClr>
              </a:outerShdw>
            </a:effectLst>
          </a:endParaRPr>
        </a:p>
      </dsp:txBody>
      <dsp:txXfrm>
        <a:off x="4368020" y="4283717"/>
        <a:ext cx="1096406" cy="716085"/>
      </dsp:txXfrm>
    </dsp:sp>
    <dsp:sp modelId="{C3FC707B-1F4D-4EB8-AB08-78FB9DC27E40}">
      <dsp:nvSpPr>
        <dsp:cNvPr id="0" name=""/>
        <dsp:cNvSpPr/>
      </dsp:nvSpPr>
      <dsp:spPr>
        <a:xfrm>
          <a:off x="5657850" y="1827385"/>
          <a:ext cx="741625" cy="304256"/>
        </a:xfrm>
        <a:custGeom>
          <a:avLst/>
          <a:gdLst/>
          <a:ahLst/>
          <a:cxnLst/>
          <a:rect l="0" t="0" r="0" b="0"/>
          <a:pathLst>
            <a:path>
              <a:moveTo>
                <a:pt x="0" y="0"/>
              </a:moveTo>
              <a:lnTo>
                <a:pt x="0" y="152128"/>
              </a:lnTo>
              <a:lnTo>
                <a:pt x="741625" y="152128"/>
              </a:lnTo>
              <a:lnTo>
                <a:pt x="741625" y="304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E9A235-EBCE-437D-9BAE-0445C4C75B84}">
      <dsp:nvSpPr>
        <dsp:cNvPr id="0" name=""/>
        <dsp:cNvSpPr/>
      </dsp:nvSpPr>
      <dsp:spPr>
        <a:xfrm>
          <a:off x="5828994" y="2131642"/>
          <a:ext cx="1140962" cy="76064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cap="none" spc="0" smtClean="0">
              <a:ln w="18415" cmpd="sng">
                <a:prstDash val="solid"/>
              </a:ln>
              <a:effectLst/>
            </a:rPr>
            <a:t>Processus</a:t>
          </a:r>
          <a:endParaRPr lang="fr-FR" sz="1200" b="1" kern="1200" dirty="0">
            <a:effectLst/>
          </a:endParaRPr>
        </a:p>
      </dsp:txBody>
      <dsp:txXfrm>
        <a:off x="5851272" y="2153920"/>
        <a:ext cx="1096406" cy="716085"/>
      </dsp:txXfrm>
    </dsp:sp>
    <dsp:sp modelId="{C6C5496F-9B37-48CF-9964-0FBD453A0D66}">
      <dsp:nvSpPr>
        <dsp:cNvPr id="0" name=""/>
        <dsp:cNvSpPr/>
      </dsp:nvSpPr>
      <dsp:spPr>
        <a:xfrm>
          <a:off x="6353755" y="2892284"/>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4F5A0-D4EE-4B48-A8B5-E0C73F423D6B}">
      <dsp:nvSpPr>
        <dsp:cNvPr id="0" name=""/>
        <dsp:cNvSpPr/>
      </dsp:nvSpPr>
      <dsp:spPr>
        <a:xfrm>
          <a:off x="5828994" y="3196541"/>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Actions (FCS)</a:t>
          </a:r>
          <a:endParaRPr lang="fr-FR" sz="1200" kern="1200" dirty="0">
            <a:effectLst>
              <a:outerShdw blurRad="38100" dist="38100" dir="2700000" algn="tl">
                <a:srgbClr val="000000">
                  <a:alpha val="43137"/>
                </a:srgbClr>
              </a:outerShdw>
            </a:effectLst>
          </a:endParaRPr>
        </a:p>
      </dsp:txBody>
      <dsp:txXfrm>
        <a:off x="5851272" y="3218819"/>
        <a:ext cx="1096406" cy="716085"/>
      </dsp:txXfrm>
    </dsp:sp>
    <dsp:sp modelId="{7CBF9E3F-39E7-413F-80E6-B644E232FC9B}">
      <dsp:nvSpPr>
        <dsp:cNvPr id="0" name=""/>
        <dsp:cNvSpPr/>
      </dsp:nvSpPr>
      <dsp:spPr>
        <a:xfrm>
          <a:off x="6353755" y="3957183"/>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544802-E9CD-4182-8DB9-BEF06C5DEF85}">
      <dsp:nvSpPr>
        <dsp:cNvPr id="0" name=""/>
        <dsp:cNvSpPr/>
      </dsp:nvSpPr>
      <dsp:spPr>
        <a:xfrm>
          <a:off x="5828994" y="4261439"/>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Indicateurs</a:t>
          </a:r>
          <a:endParaRPr lang="fr-FR" sz="1200" kern="1200" dirty="0">
            <a:effectLst>
              <a:outerShdw blurRad="38100" dist="38100" dir="2700000" algn="tl">
                <a:srgbClr val="000000">
                  <a:alpha val="43137"/>
                </a:srgbClr>
              </a:outerShdw>
            </a:effectLst>
          </a:endParaRPr>
        </a:p>
      </dsp:txBody>
      <dsp:txXfrm>
        <a:off x="5851272" y="4283717"/>
        <a:ext cx="1096406" cy="716085"/>
      </dsp:txXfrm>
    </dsp:sp>
    <dsp:sp modelId="{7201826C-9303-490B-801E-3A943298A725}">
      <dsp:nvSpPr>
        <dsp:cNvPr id="0" name=""/>
        <dsp:cNvSpPr/>
      </dsp:nvSpPr>
      <dsp:spPr>
        <a:xfrm>
          <a:off x="5657850" y="1827385"/>
          <a:ext cx="2224877" cy="304256"/>
        </a:xfrm>
        <a:custGeom>
          <a:avLst/>
          <a:gdLst/>
          <a:ahLst/>
          <a:cxnLst/>
          <a:rect l="0" t="0" r="0" b="0"/>
          <a:pathLst>
            <a:path>
              <a:moveTo>
                <a:pt x="0" y="0"/>
              </a:moveTo>
              <a:lnTo>
                <a:pt x="0" y="152128"/>
              </a:lnTo>
              <a:lnTo>
                <a:pt x="2224877" y="152128"/>
              </a:lnTo>
              <a:lnTo>
                <a:pt x="2224877" y="3042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109B9E-5429-4C19-BA06-63D1DA02B0F4}">
      <dsp:nvSpPr>
        <dsp:cNvPr id="0" name=""/>
        <dsp:cNvSpPr/>
      </dsp:nvSpPr>
      <dsp:spPr>
        <a:xfrm>
          <a:off x="7312246" y="2131642"/>
          <a:ext cx="1140962" cy="76064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smtClean="0">
              <a:effectLst/>
            </a:rPr>
            <a:t> Pos. d’amélioration</a:t>
          </a:r>
          <a:endParaRPr lang="fr-FR" sz="1200" b="1" kern="1200" dirty="0">
            <a:effectLst/>
          </a:endParaRPr>
        </a:p>
      </dsp:txBody>
      <dsp:txXfrm>
        <a:off x="7334524" y="2153920"/>
        <a:ext cx="1096406" cy="716085"/>
      </dsp:txXfrm>
    </dsp:sp>
    <dsp:sp modelId="{BF58281A-E64E-4BFA-A114-03F38840A3F6}">
      <dsp:nvSpPr>
        <dsp:cNvPr id="0" name=""/>
        <dsp:cNvSpPr/>
      </dsp:nvSpPr>
      <dsp:spPr>
        <a:xfrm>
          <a:off x="7837007" y="2892284"/>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F4FCF-4B91-4B10-923C-50B8990CE08A}">
      <dsp:nvSpPr>
        <dsp:cNvPr id="0" name=""/>
        <dsp:cNvSpPr/>
      </dsp:nvSpPr>
      <dsp:spPr>
        <a:xfrm>
          <a:off x="7312246" y="3196541"/>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Actions (FCS)</a:t>
          </a:r>
          <a:endParaRPr lang="fr-FR" sz="1200" kern="1200" dirty="0">
            <a:effectLst>
              <a:outerShdw blurRad="38100" dist="38100" dir="2700000" algn="tl">
                <a:srgbClr val="000000">
                  <a:alpha val="43137"/>
                </a:srgbClr>
              </a:outerShdw>
            </a:effectLst>
          </a:endParaRPr>
        </a:p>
      </dsp:txBody>
      <dsp:txXfrm>
        <a:off x="7334524" y="3218819"/>
        <a:ext cx="1096406" cy="716085"/>
      </dsp:txXfrm>
    </dsp:sp>
    <dsp:sp modelId="{F7BAE305-1F4F-4471-8F80-A8D23C04BAC7}">
      <dsp:nvSpPr>
        <dsp:cNvPr id="0" name=""/>
        <dsp:cNvSpPr/>
      </dsp:nvSpPr>
      <dsp:spPr>
        <a:xfrm>
          <a:off x="7837007" y="3957183"/>
          <a:ext cx="91440" cy="304256"/>
        </a:xfrm>
        <a:custGeom>
          <a:avLst/>
          <a:gdLst/>
          <a:ahLst/>
          <a:cxnLst/>
          <a:rect l="0" t="0" r="0" b="0"/>
          <a:pathLst>
            <a:path>
              <a:moveTo>
                <a:pt x="45720" y="0"/>
              </a:moveTo>
              <a:lnTo>
                <a:pt x="45720" y="3042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8DD43-0F3B-40D3-A82E-F0E57F4BE33C}">
      <dsp:nvSpPr>
        <dsp:cNvPr id="0" name=""/>
        <dsp:cNvSpPr/>
      </dsp:nvSpPr>
      <dsp:spPr>
        <a:xfrm>
          <a:off x="7312246" y="4261439"/>
          <a:ext cx="1140962" cy="760641"/>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effectLst>
                <a:outerShdw blurRad="38100" dist="38100" dir="2700000" algn="tl">
                  <a:srgbClr val="000000">
                    <a:alpha val="43137"/>
                  </a:srgbClr>
                </a:outerShdw>
              </a:effectLst>
            </a:rPr>
            <a:t>Indicateurs</a:t>
          </a:r>
          <a:endParaRPr lang="fr-FR" sz="1200" kern="1200" dirty="0">
            <a:effectLst>
              <a:outerShdw blurRad="38100" dist="38100" dir="2700000" algn="tl">
                <a:srgbClr val="000000">
                  <a:alpha val="43137"/>
                </a:srgbClr>
              </a:outerShdw>
            </a:effectLst>
          </a:endParaRPr>
        </a:p>
      </dsp:txBody>
      <dsp:txXfrm>
        <a:off x="7334524" y="4283717"/>
        <a:ext cx="1096406" cy="716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EAFB2-A440-4E58-94F3-CB0700134F0D}">
      <dsp:nvSpPr>
        <dsp:cNvPr id="0" name=""/>
        <dsp:cNvSpPr/>
      </dsp:nvSpPr>
      <dsp:spPr>
        <a:xfrm>
          <a:off x="863" y="136842"/>
          <a:ext cx="3365973" cy="201958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TDB RH</a:t>
          </a:r>
          <a:endParaRPr lang="fr-FR" sz="5600" kern="1200" dirty="0"/>
        </a:p>
      </dsp:txBody>
      <dsp:txXfrm>
        <a:off x="863" y="136842"/>
        <a:ext cx="3365973" cy="2019584"/>
      </dsp:txXfrm>
    </dsp:sp>
    <dsp:sp modelId="{0DE86385-BA7B-47B4-A1F5-FBA68E71EDC7}">
      <dsp:nvSpPr>
        <dsp:cNvPr id="0" name=""/>
        <dsp:cNvSpPr/>
      </dsp:nvSpPr>
      <dsp:spPr>
        <a:xfrm>
          <a:off x="3703434" y="136842"/>
          <a:ext cx="3365973" cy="2019584"/>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TDB Financier</a:t>
          </a:r>
          <a:endParaRPr lang="fr-FR" sz="5600" kern="1200" dirty="0"/>
        </a:p>
      </dsp:txBody>
      <dsp:txXfrm>
        <a:off x="3703434" y="136842"/>
        <a:ext cx="3365973" cy="2019584"/>
      </dsp:txXfrm>
    </dsp:sp>
    <dsp:sp modelId="{83AB6400-6374-4A87-8B57-E1452D75A5A2}">
      <dsp:nvSpPr>
        <dsp:cNvPr id="0" name=""/>
        <dsp:cNvSpPr/>
      </dsp:nvSpPr>
      <dsp:spPr>
        <a:xfrm>
          <a:off x="863" y="2493024"/>
          <a:ext cx="3365973" cy="2019584"/>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TDB Activité</a:t>
          </a:r>
          <a:endParaRPr lang="fr-FR" sz="5600" kern="1200" dirty="0"/>
        </a:p>
      </dsp:txBody>
      <dsp:txXfrm>
        <a:off x="863" y="2493024"/>
        <a:ext cx="3365973" cy="2019584"/>
      </dsp:txXfrm>
    </dsp:sp>
    <dsp:sp modelId="{E6B815D2-ABEA-4F46-97A6-2D518CBABEC5}">
      <dsp:nvSpPr>
        <dsp:cNvPr id="0" name=""/>
        <dsp:cNvSpPr/>
      </dsp:nvSpPr>
      <dsp:spPr>
        <a:xfrm>
          <a:off x="3703434" y="2493024"/>
          <a:ext cx="3365973" cy="2019584"/>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fr-FR" sz="5600" kern="1200" dirty="0" smtClean="0"/>
            <a:t>TDB Projets</a:t>
          </a:r>
          <a:endParaRPr lang="fr-FR" sz="5600" kern="1200" dirty="0"/>
        </a:p>
      </dsp:txBody>
      <dsp:txXfrm>
        <a:off x="3703434" y="2493024"/>
        <a:ext cx="3365973" cy="20195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0.1157</cdr:x>
      <cdr:y>0.09603</cdr:y>
    </cdr:from>
    <cdr:to>
      <cdr:x>0.22314</cdr:x>
      <cdr:y>0.21262</cdr:y>
    </cdr:to>
    <cdr:sp macro="" textlink="">
      <cdr:nvSpPr>
        <cdr:cNvPr id="3" name="Légende encadrée avec une bordure 1 2"/>
        <cdr:cNvSpPr/>
      </cdr:nvSpPr>
      <cdr:spPr>
        <a:xfrm xmlns:a="http://schemas.openxmlformats.org/drawingml/2006/main">
          <a:off x="1008112" y="456631"/>
          <a:ext cx="936104" cy="554427"/>
        </a:xfrm>
        <a:prstGeom xmlns:a="http://schemas.openxmlformats.org/drawingml/2006/main" prst="accentBorderCallout1">
          <a:avLst>
            <a:gd name="adj1" fmla="val 18750"/>
            <a:gd name="adj2" fmla="val -8333"/>
            <a:gd name="adj3" fmla="val 236282"/>
            <a:gd name="adj4" fmla="val 7254"/>
          </a:avLst>
        </a:prstGeom>
        <a:solidFill xmlns:a="http://schemas.openxmlformats.org/drawingml/2006/main">
          <a:srgbClr val="002060"/>
        </a:solidFill>
        <a:ln xmlns:a="http://schemas.openxmlformats.org/drawingml/2006/main">
          <a:solidFill>
            <a:srgbClr val="002060"/>
          </a:solidFill>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100" dirty="0" smtClean="0"/>
            <a:t>Petites Vacances</a:t>
          </a:r>
          <a:endParaRPr lang="fr-FR"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A25DDAF-87A6-4E74-AC35-4186BB864EAE}" type="datetimeFigureOut">
              <a:rPr lang="fr-FR" smtClean="0"/>
              <a:t>06/06/2023</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05039A7-A0D2-4BD4-9F9C-BA4479AB477B}" type="slidenum">
              <a:rPr lang="fr-FR" smtClean="0"/>
              <a:t>‹N°›</a:t>
            </a:fld>
            <a:endParaRPr lang="fr-FR"/>
          </a:p>
        </p:txBody>
      </p:sp>
    </p:spTree>
    <p:extLst>
      <p:ext uri="{BB962C8B-B14F-4D97-AF65-F5344CB8AC3E}">
        <p14:creationId xmlns:p14="http://schemas.microsoft.com/office/powerpoint/2010/main" val="15963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3CC2FF7-6A63-449D-BB11-53885FDD7285}" type="datetimeFigureOut">
              <a:rPr lang="fr-FR" smtClean="0"/>
              <a:t>06/06/2023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7567D-2BE6-4782-B76F-D8408B935DA7}" type="slidenum">
              <a:rPr lang="fr-FR" smtClean="0"/>
              <a:t>‹N°›</a:t>
            </a:fld>
            <a:endParaRPr lang="fr-FR"/>
          </a:p>
        </p:txBody>
      </p:sp>
    </p:spTree>
    <p:extLst>
      <p:ext uri="{BB962C8B-B14F-4D97-AF65-F5344CB8AC3E}">
        <p14:creationId xmlns:p14="http://schemas.microsoft.com/office/powerpoint/2010/main" val="207019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17567D-2BE6-4782-B76F-D8408B935DA7}" type="slidenum">
              <a:rPr lang="fr-FR" smtClean="0"/>
              <a:t>3</a:t>
            </a:fld>
            <a:endParaRPr lang="fr-FR"/>
          </a:p>
        </p:txBody>
      </p:sp>
    </p:spTree>
    <p:extLst>
      <p:ext uri="{BB962C8B-B14F-4D97-AF65-F5344CB8AC3E}">
        <p14:creationId xmlns:p14="http://schemas.microsoft.com/office/powerpoint/2010/main" val="180421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FDA679C-0854-463A-8060-D61ADAE647EC}" type="slidenum">
              <a:t>12</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230727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A420A3D-A1DE-499C-B17C-1E9AF051D1E3}" type="slidenum">
              <a:t>13</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2816533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AF2AC3BF-55C7-4314-BD80-7E5466F65A70}" type="slidenum">
              <a:t>14</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1900400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2872235F-8159-4810-B0E2-22AFEBECDC75}" type="slidenum">
              <a:t>15</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3184578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94A9BDA-AA1F-4005-834C-BC87788B371A}" type="slidenum">
              <a:t>16</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85493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485C910-A048-4D36-9CCF-C3F6F94CD62C}" type="slidenum">
              <a:t>17</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161559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045D69F-BF59-4A9C-86F2-4A3167F5A039}" type="slidenum">
              <a:t>18</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53428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55DC098-3981-4180-9491-2B5F354F0FE0}" type="slidenum">
              <a:t>19</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orme libre 1"/>
          <p:cNvSpPr/>
          <p:nvPr/>
        </p:nvSpPr>
        <p:spPr>
          <a:xfrm>
            <a:off x="986288" y="813279"/>
            <a:ext cx="4750523" cy="3997228"/>
          </a:xfrm>
          <a:custGeom>
            <a:avLst/>
            <a:gdLst>
              <a:gd name="f0" fmla="val w"/>
              <a:gd name="f1" fmla="val h"/>
              <a:gd name="f2" fmla="val 0"/>
              <a:gd name="f3" fmla="val 21600"/>
              <a:gd name="f4" fmla="*/ f0 1 21600"/>
              <a:gd name="f5" fmla="*/ f1 1 21600"/>
              <a:gd name="f6" fmla="val f2"/>
              <a:gd name="f7" fmla="val f3"/>
              <a:gd name="f8" fmla="+- f7 0 f6"/>
              <a:gd name="f9" fmla="*/ f8 1 21600"/>
              <a:gd name="f10" fmla="*/ f6 1 f9"/>
              <a:gd name="f11" fmla="*/ f7 1 f9"/>
              <a:gd name="f12" fmla="*/ f10 f4 1"/>
              <a:gd name="f13" fmla="*/ f11 f4 1"/>
              <a:gd name="f14" fmla="*/ f11 f5 1"/>
              <a:gd name="f15" fmla="*/ f10 f5 1"/>
            </a:gdLst>
            <a:ahLst/>
            <a:cxnLst>
              <a:cxn ang="3cd4">
                <a:pos x="hc" y="t"/>
              </a:cxn>
              <a:cxn ang="0">
                <a:pos x="r" y="vc"/>
              </a:cxn>
              <a:cxn ang="cd4">
                <a:pos x="hc" y="b"/>
              </a:cxn>
              <a:cxn ang="cd2">
                <a:pos x="l" y="vc"/>
              </a:cxn>
            </a:cxnLst>
            <a:rect l="f12" t="f15" r="f13" b="f14"/>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none" lIns="90004" tIns="46798" rIns="90004" bIns="46798"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SimSun" pitchFamily="2"/>
              <a:cs typeface="Mangal" pitchFamily="2"/>
            </a:endParaRPr>
          </a:p>
        </p:txBody>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50556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658512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59920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6767ED1-45A6-4E13-8BE7-E0FA1A4D24A9}" type="slidenum">
              <a:t>4</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1436931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4052354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617745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651319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70318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20650" y="882650"/>
            <a:ext cx="7732713" cy="4351338"/>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76817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588" y="0"/>
            <a:ext cx="0" cy="0"/>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204204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Le Tableau de Bord de Pilotage est basé sur la Carte de Stratégie qui rend visibles les modalités du suivi des objectifs</a:t>
            </a:r>
          </a:p>
          <a:p>
            <a:endParaRPr lang="fr-FR" altLang="fr-FR" dirty="0" smtClean="0"/>
          </a:p>
          <a:p>
            <a:r>
              <a:rPr lang="fr-FR" altLang="fr-FR" dirty="0" smtClean="0"/>
              <a:t>Tout d'abord, il y a l'objectif stratégiques qui forme  l'ensemble des objectifs opérationnels - une carte de stratégie est formé. </a:t>
            </a:r>
          </a:p>
          <a:p>
            <a:r>
              <a:rPr lang="fr-FR" altLang="fr-FR" dirty="0" smtClean="0"/>
              <a:t>Deuxièmement, le tableau de bord représente le schéma de type « effet à cause » de ce processus. Le tableau de bord de pilotage est donc le plan  d'action détaillé qui peut être suivi et réexaminé à intervalles réguliers.</a:t>
            </a:r>
          </a:p>
          <a:p>
            <a:endParaRPr lang="fr-FR" altLang="fr-FR" dirty="0" smtClean="0"/>
          </a:p>
          <a:p>
            <a:endParaRPr lang="fr-FR" altLang="fr-FR" dirty="0"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7247837-108E-44D7-93EB-97D980EF1A39}" type="slidenum">
              <a:rPr lang="fr-FR" altLang="fr-FR" smtClean="0">
                <a:latin typeface="Arial" charset="0"/>
              </a:rPr>
              <a:pPr eaLnBrk="1" hangingPunct="1">
                <a:spcBef>
                  <a:spcPct val="0"/>
                </a:spcBef>
              </a:pPr>
              <a:t>46</a:t>
            </a:fld>
            <a:endParaRPr lang="fr-FR" altLang="fr-FR" smtClean="0">
              <a:latin typeface="Arial" charset="0"/>
            </a:endParaRPr>
          </a:p>
        </p:txBody>
      </p:sp>
    </p:spTree>
    <p:extLst>
      <p:ext uri="{BB962C8B-B14F-4D97-AF65-F5344CB8AC3E}">
        <p14:creationId xmlns:p14="http://schemas.microsoft.com/office/powerpoint/2010/main" val="2912479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Chaque objectif stratégique – 1 à 3 objectifs opérationnels</a:t>
            </a:r>
          </a:p>
          <a:p>
            <a:r>
              <a:rPr lang="fr-FR" altLang="fr-FR" dirty="0" smtClean="0"/>
              <a:t>On peut envisager la maitrise d’une prestation selon 4 perspectives différentes.</a:t>
            </a:r>
          </a:p>
          <a:p>
            <a:r>
              <a:rPr lang="fr-FR" altLang="fr-FR" dirty="0" smtClean="0"/>
              <a:t>On va considérer chaque objectif opérationnel selon les 4 perspectives différentes, ce qui nous permettra de voir autrement tous les actions nécessaires pour atteindre l’ objectif stratégique. Chaque perspective est liée aux 3 autres perspectives… Les perspectives nous aideront à trouver des indicateurs appropriés pour mesurer la réussite ou pas de chaque action.</a:t>
            </a:r>
          </a:p>
          <a:p>
            <a:r>
              <a:rPr lang="fr-FR" altLang="fr-FR" dirty="0" smtClean="0"/>
              <a:t>Pour chaque objectif opérationnel, on a des actions nécessaires et suffisantes pour la réussite. Pour chaque action on a des indicateurs qui on va utiliser pour fixer des cibles. </a:t>
            </a: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B44F378-36AA-496C-8C81-2424C64CDB2D}" type="slidenum">
              <a:rPr lang="fr-FR" altLang="fr-FR" smtClean="0">
                <a:latin typeface="Arial" charset="0"/>
              </a:rPr>
              <a:pPr eaLnBrk="1" hangingPunct="1">
                <a:spcBef>
                  <a:spcPct val="0"/>
                </a:spcBef>
              </a:pPr>
              <a:t>47</a:t>
            </a:fld>
            <a:endParaRPr lang="fr-FR" altLang="fr-FR" smtClean="0">
              <a:latin typeface="Arial" charset="0"/>
            </a:endParaRPr>
          </a:p>
        </p:txBody>
      </p:sp>
    </p:spTree>
    <p:extLst>
      <p:ext uri="{BB962C8B-B14F-4D97-AF65-F5344CB8AC3E}">
        <p14:creationId xmlns:p14="http://schemas.microsoft.com/office/powerpoint/2010/main" val="3050987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Les objectifs stratégiques sont la traduction de la mission du programme pour chaque mode d’action. Ils représentent la cible assignée à l’action des services définie pour un territoire ou une activité. Ils permettent d’organiser la gestion interne. Quelles sont les actions nécessaires et suffisantes pour attendre les objectifs stratégiques ?</a:t>
            </a:r>
          </a:p>
          <a:p>
            <a:endParaRPr lang="fr-FR" altLang="fr-FR" b="1" smtClean="0"/>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617A18F-C9C9-4DBC-A468-76AE15475557}" type="slidenum">
              <a:rPr lang="fr-FR" altLang="fr-FR" smtClean="0">
                <a:latin typeface="Arial" charset="0"/>
              </a:rPr>
              <a:pPr eaLnBrk="1" hangingPunct="1">
                <a:spcBef>
                  <a:spcPct val="0"/>
                </a:spcBef>
              </a:pPr>
              <a:t>48</a:t>
            </a:fld>
            <a:endParaRPr lang="fr-FR" altLang="fr-FR" smtClean="0">
              <a:latin typeface="Arial" charset="0"/>
            </a:endParaRPr>
          </a:p>
        </p:txBody>
      </p:sp>
    </p:spTree>
    <p:extLst>
      <p:ext uri="{BB962C8B-B14F-4D97-AF65-F5344CB8AC3E}">
        <p14:creationId xmlns:p14="http://schemas.microsoft.com/office/powerpoint/2010/main" val="1521115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Les objectifs opérationnels sont une déclinaison pratique de nos objectifs stratégiques. Ils correspondent aux actions concrètes à mettre en œuvre pour atteindre nos objectifs stratégiques. Un objectif opérationnel doit être le plus ciblé possible. Il s’adresse donc à un seul comportement, une seule action ou une seule capacité. Il est exprimé de telle manière qu’il soit raisonnablement possible de déterminer sans ambiguïté s’il est atteint ou non. Il doit être identifiable par un comportement observable, donc être formulé par un verbe d’action, ou concerner une capacité spécifique avec un niveau souhaité précisé.</a:t>
            </a:r>
          </a:p>
        </p:txBody>
      </p:sp>
      <p:sp>
        <p:nvSpPr>
          <p:cNvPr id="317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0005CB-396B-4E0F-81F4-1AA4C7A90B49}" type="slidenum">
              <a:rPr lang="fr-FR" altLang="fr-FR" smtClean="0">
                <a:latin typeface="Arial" charset="0"/>
              </a:rPr>
              <a:pPr eaLnBrk="1" hangingPunct="1">
                <a:spcBef>
                  <a:spcPct val="0"/>
                </a:spcBef>
              </a:pPr>
              <a:t>49</a:t>
            </a:fld>
            <a:endParaRPr lang="fr-FR" altLang="fr-FR" smtClean="0">
              <a:latin typeface="Arial" charset="0"/>
            </a:endParaRPr>
          </a:p>
        </p:txBody>
      </p:sp>
    </p:spTree>
    <p:extLst>
      <p:ext uri="{BB962C8B-B14F-4D97-AF65-F5344CB8AC3E}">
        <p14:creationId xmlns:p14="http://schemas.microsoft.com/office/powerpoint/2010/main" val="136123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784B24-AAAE-4D0A-9BFA-224F74DF85C5}" type="slidenum">
              <a:t>5</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2161768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1" dirty="0" smtClean="0"/>
              <a:t>Pour répondre aux besoins, quels éléments clés du processus sont à évaluer?</a:t>
            </a:r>
          </a:p>
          <a:p>
            <a:endParaRPr lang="fr-FR" altLang="fr-FR" b="1" dirty="0" smtClean="0"/>
          </a:p>
          <a:p>
            <a:r>
              <a:rPr lang="fr-FR" altLang="fr-FR" b="1" dirty="0" smtClean="0"/>
              <a:t>Le résultat du processus en termes de production, d’usage ou financier (technique)</a:t>
            </a:r>
          </a:p>
          <a:p>
            <a:endParaRPr lang="fr-FR" altLang="fr-FR" b="1" dirty="0" smtClean="0"/>
          </a:p>
          <a:p>
            <a:r>
              <a:rPr lang="fr-FR" altLang="fr-FR" b="1" dirty="0" smtClean="0"/>
              <a:t>Quelle est notre performance au sens des « clients» ? (le niveau du satisfaction)</a:t>
            </a:r>
          </a:p>
          <a:p>
            <a:endParaRPr lang="fr-FR" altLang="fr-FR" dirty="0"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52A8319-1EAD-4F1D-BE72-60C2FA885C05}" type="slidenum">
              <a:rPr lang="fr-FR" altLang="fr-FR" smtClean="0">
                <a:latin typeface="Arial" charset="0"/>
              </a:rPr>
              <a:pPr eaLnBrk="1" hangingPunct="1">
                <a:spcBef>
                  <a:spcPct val="0"/>
                </a:spcBef>
              </a:pPr>
              <a:t>50</a:t>
            </a:fld>
            <a:endParaRPr lang="fr-FR" altLang="fr-FR" smtClean="0">
              <a:latin typeface="Arial" charset="0"/>
            </a:endParaRPr>
          </a:p>
        </p:txBody>
      </p:sp>
    </p:spTree>
    <p:extLst>
      <p:ext uri="{BB962C8B-B14F-4D97-AF65-F5344CB8AC3E}">
        <p14:creationId xmlns:p14="http://schemas.microsoft.com/office/powerpoint/2010/main" val="951868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Les </a:t>
            </a:r>
            <a:r>
              <a:rPr lang="fr-FR" altLang="fr-FR" b="1" smtClean="0"/>
              <a:t>conditions essentielles</a:t>
            </a:r>
            <a:r>
              <a:rPr lang="fr-FR" altLang="fr-FR" smtClean="0"/>
              <a:t> et inhérentes au succès de notre stratégie…</a:t>
            </a:r>
          </a:p>
          <a:p>
            <a:endParaRPr lang="fr-FR" altLang="fr-FR" smtClean="0"/>
          </a:p>
          <a:p>
            <a:r>
              <a:rPr lang="fr-FR" altLang="fr-FR" smtClean="0"/>
              <a:t>Les FCS sont les </a:t>
            </a:r>
            <a:r>
              <a:rPr lang="fr-FR" altLang="fr-FR" b="1" smtClean="0"/>
              <a:t>problèmes principaux</a:t>
            </a:r>
            <a:r>
              <a:rPr lang="fr-FR" altLang="fr-FR" smtClean="0"/>
              <a:t> qu’on doit résoudre. En mettant en </a:t>
            </a:r>
            <a:r>
              <a:rPr lang="fr-FR" altLang="fr-FR" b="1" smtClean="0"/>
              <a:t>lumière les facteurs clés </a:t>
            </a:r>
            <a:r>
              <a:rPr lang="fr-FR" altLang="fr-FR" smtClean="0"/>
              <a:t>nécessaires et critiques au bon fonctionnement de </a:t>
            </a:r>
          </a:p>
          <a:p>
            <a:endParaRPr lang="fr-FR" altLang="fr-FR" smtClean="0"/>
          </a:p>
          <a:p>
            <a:r>
              <a:rPr lang="fr-FR" altLang="fr-FR" smtClean="0"/>
              <a:t>notre organisation, ils nos permettent de créer des valeurs qui répondent réellement aux besoins des bénéficiaires de nos services. </a:t>
            </a:r>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5F69B75-E5AD-4729-B5D5-7074BA294453}" type="slidenum">
              <a:rPr lang="fr-FR" altLang="fr-FR" smtClean="0">
                <a:latin typeface="Arial" charset="0"/>
              </a:rPr>
              <a:pPr eaLnBrk="1" hangingPunct="1">
                <a:spcBef>
                  <a:spcPct val="0"/>
                </a:spcBef>
              </a:pPr>
              <a:t>51</a:t>
            </a:fld>
            <a:endParaRPr lang="fr-FR" altLang="fr-FR" smtClean="0">
              <a:latin typeface="Arial" charset="0"/>
            </a:endParaRPr>
          </a:p>
        </p:txBody>
      </p:sp>
    </p:spTree>
    <p:extLst>
      <p:ext uri="{BB962C8B-B14F-4D97-AF65-F5344CB8AC3E}">
        <p14:creationId xmlns:p14="http://schemas.microsoft.com/office/powerpoint/2010/main" val="386528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9F0AFFA-AF29-46C9-A2E3-1F308A5D6C53}" type="slidenum">
              <a:rPr lang="fr-FR" altLang="fr-FR" smtClean="0">
                <a:latin typeface="Arial" charset="0"/>
              </a:rPr>
              <a:pPr eaLnBrk="1" hangingPunct="1">
                <a:spcBef>
                  <a:spcPct val="0"/>
                </a:spcBef>
              </a:pPr>
              <a:t>52</a:t>
            </a:fld>
            <a:endParaRPr lang="fr-FR" altLang="fr-FR" smtClean="0">
              <a:latin typeface="Arial" charset="0"/>
            </a:endParaRPr>
          </a:p>
        </p:txBody>
      </p:sp>
    </p:spTree>
    <p:extLst>
      <p:ext uri="{BB962C8B-B14F-4D97-AF65-F5344CB8AC3E}">
        <p14:creationId xmlns:p14="http://schemas.microsoft.com/office/powerpoint/2010/main" val="1833490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smtClean="0"/>
              <a:t>Les </a:t>
            </a:r>
            <a:r>
              <a:rPr lang="fr-FR" altLang="en-US" b="1" dirty="0" smtClean="0"/>
              <a:t>résultats attendus</a:t>
            </a:r>
            <a:r>
              <a:rPr lang="fr-FR" altLang="en-US" dirty="0" smtClean="0"/>
              <a:t> doivent être </a:t>
            </a:r>
            <a:r>
              <a:rPr lang="fr-FR" altLang="en-US" b="1" dirty="0" smtClean="0"/>
              <a:t>traduits en indicateurs</a:t>
            </a:r>
            <a:r>
              <a:rPr lang="fr-FR" altLang="en-US" dirty="0" smtClean="0"/>
              <a:t>. </a:t>
            </a:r>
          </a:p>
          <a:p>
            <a:endParaRPr lang="fr-FR" altLang="en-US" dirty="0" smtClean="0"/>
          </a:p>
          <a:p>
            <a:r>
              <a:rPr lang="fr-FR" altLang="en-US" dirty="0" smtClean="0"/>
              <a:t>Les indicateurs doivent permettre de </a:t>
            </a:r>
            <a:r>
              <a:rPr lang="fr-FR" altLang="en-US" b="1" dirty="0" smtClean="0">
                <a:solidFill>
                  <a:srgbClr val="0070C0"/>
                </a:solidFill>
              </a:rPr>
              <a:t>comparer</a:t>
            </a:r>
            <a:r>
              <a:rPr lang="fr-FR" altLang="en-US" b="1" dirty="0" smtClean="0"/>
              <a:t> la situation actuelle à la situation souhaitée</a:t>
            </a:r>
            <a:r>
              <a:rPr lang="fr-FR" altLang="en-US" dirty="0" smtClean="0"/>
              <a:t>. </a:t>
            </a:r>
          </a:p>
          <a:p>
            <a:endParaRPr lang="fr-FR" altLang="en-US" dirty="0" smtClean="0"/>
          </a:p>
          <a:p>
            <a:r>
              <a:rPr lang="fr-FR" altLang="en-US" dirty="0" smtClean="0"/>
              <a:t>Ils doivent donc être associés à un </a:t>
            </a:r>
            <a:r>
              <a:rPr lang="fr-FR" altLang="en-US" b="1" dirty="0" smtClean="0"/>
              <a:t>niveau de performance</a:t>
            </a:r>
            <a:r>
              <a:rPr lang="fr-FR" altLang="en-US" dirty="0" smtClean="0"/>
              <a:t>.</a:t>
            </a:r>
          </a:p>
          <a:p>
            <a:endParaRPr lang="fr-FR" altLang="fr-FR" dirty="0" smtClean="0"/>
          </a:p>
        </p:txBody>
      </p:sp>
      <p:sp>
        <p:nvSpPr>
          <p:cNvPr id="368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609709-9541-44AD-8CA6-0C835F2E23D0}" type="slidenum">
              <a:rPr lang="fr-FR" altLang="fr-FR" smtClean="0">
                <a:latin typeface="Arial" charset="0"/>
              </a:rPr>
              <a:pPr eaLnBrk="1" hangingPunct="1">
                <a:spcBef>
                  <a:spcPct val="0"/>
                </a:spcBef>
              </a:pPr>
              <a:t>53</a:t>
            </a:fld>
            <a:endParaRPr lang="fr-FR" altLang="fr-FR" smtClean="0">
              <a:latin typeface="Arial" charset="0"/>
            </a:endParaRPr>
          </a:p>
        </p:txBody>
      </p:sp>
    </p:spTree>
    <p:extLst>
      <p:ext uri="{BB962C8B-B14F-4D97-AF65-F5344CB8AC3E}">
        <p14:creationId xmlns:p14="http://schemas.microsoft.com/office/powerpoint/2010/main" val="27868038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fr-FR" altLang="en-US" b="1" smtClean="0"/>
              <a:t>Les indicateurs doivent permettre de </a:t>
            </a:r>
            <a:r>
              <a:rPr lang="fr-FR" altLang="en-US" b="1" smtClean="0">
                <a:solidFill>
                  <a:srgbClr val="0070C0"/>
                </a:solidFill>
              </a:rPr>
              <a:t>comparer</a:t>
            </a:r>
            <a:r>
              <a:rPr lang="fr-FR" altLang="en-US" b="1" smtClean="0"/>
              <a:t> la situation actuelle à la situation souhaitée. Ils doivent donc être associés à un niveau de performance. Faire une comparaison…</a:t>
            </a:r>
          </a:p>
          <a:p>
            <a:pPr algn="just"/>
            <a:endParaRPr lang="fr-FR" altLang="en-US" b="1" smtClean="0"/>
          </a:p>
          <a:p>
            <a:pPr algn="just"/>
            <a:r>
              <a:rPr lang="fr-FR" altLang="en-US" b="1" smtClean="0"/>
              <a:t>Quel est le </a:t>
            </a:r>
            <a:r>
              <a:rPr lang="fr-FR" altLang="en-US" b="1" smtClean="0">
                <a:solidFill>
                  <a:srgbClr val="0070C0"/>
                </a:solidFill>
              </a:rPr>
              <a:t>niveau réel </a:t>
            </a:r>
            <a:r>
              <a:rPr lang="fr-FR" altLang="en-US" b="1" smtClean="0"/>
              <a:t>et le </a:t>
            </a:r>
            <a:r>
              <a:rPr lang="fr-FR" altLang="en-US" b="1" smtClean="0">
                <a:solidFill>
                  <a:srgbClr val="0070C0"/>
                </a:solidFill>
              </a:rPr>
              <a:t>niveau désiré </a:t>
            </a:r>
            <a:r>
              <a:rPr lang="fr-FR" altLang="en-US" b="1" smtClean="0"/>
              <a:t>pour chaque indicateur de la performance ? </a:t>
            </a:r>
          </a:p>
          <a:p>
            <a:pPr algn="just"/>
            <a:endParaRPr lang="fr-FR" altLang="en-US" b="1" smtClean="0"/>
          </a:p>
          <a:p>
            <a:pPr algn="just"/>
            <a:r>
              <a:rPr lang="fr-FR" altLang="en-US" b="1" smtClean="0"/>
              <a:t>Plusieurs indicateurs peuvent permettre de mesurer l'atteinte du même objectif</a:t>
            </a:r>
          </a:p>
          <a:p>
            <a:endParaRPr lang="fr-FR" altLang="en-US"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410C7D3-5196-4066-BD4B-C65B60B2E2A2}" type="slidenum">
              <a:rPr lang="fr-FR" altLang="en-US" smtClean="0">
                <a:latin typeface="Arial" charset="0"/>
              </a:rPr>
              <a:pPr eaLnBrk="1" hangingPunct="1">
                <a:spcBef>
                  <a:spcPct val="0"/>
                </a:spcBef>
              </a:pPr>
              <a:t>54</a:t>
            </a:fld>
            <a:endParaRPr lang="fr-FR" altLang="en-US" smtClean="0">
              <a:latin typeface="Arial" charset="0"/>
            </a:endParaRPr>
          </a:p>
        </p:txBody>
      </p:sp>
    </p:spTree>
    <p:extLst>
      <p:ext uri="{BB962C8B-B14F-4D97-AF65-F5344CB8AC3E}">
        <p14:creationId xmlns:p14="http://schemas.microsoft.com/office/powerpoint/2010/main" val="1720618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smtClean="0"/>
              <a:t>Interprétation et analyse Quelles actions (plan d’actions) ont été mises en place pour arriver</a:t>
            </a:r>
          </a:p>
          <a:p>
            <a:endParaRPr lang="fr-FR" altLang="en-US" smtClean="0"/>
          </a:p>
          <a:p>
            <a:r>
              <a:rPr lang="fr-FR" altLang="en-US" smtClean="0"/>
              <a:t>les pondérées </a:t>
            </a:r>
          </a:p>
          <a:p>
            <a:r>
              <a:rPr lang="fr-FR" altLang="en-US" smtClean="0"/>
              <a:t>les coefficients </a:t>
            </a:r>
          </a:p>
        </p:txBody>
      </p:sp>
      <p:sp>
        <p:nvSpPr>
          <p:cNvPr id="389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FD26BF-86EE-44B4-8FD0-66AF531247E8}" type="slidenum">
              <a:rPr lang="fr-FR" altLang="en-US" smtClean="0">
                <a:latin typeface="Arial" charset="0"/>
              </a:rPr>
              <a:pPr eaLnBrk="1" hangingPunct="1">
                <a:spcBef>
                  <a:spcPct val="0"/>
                </a:spcBef>
              </a:pPr>
              <a:t>55</a:t>
            </a:fld>
            <a:endParaRPr lang="fr-FR" altLang="en-US" smtClean="0">
              <a:latin typeface="Arial" charset="0"/>
            </a:endParaRPr>
          </a:p>
        </p:txBody>
      </p:sp>
    </p:spTree>
    <p:extLst>
      <p:ext uri="{BB962C8B-B14F-4D97-AF65-F5344CB8AC3E}">
        <p14:creationId xmlns:p14="http://schemas.microsoft.com/office/powerpoint/2010/main" val="1763103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A256F00-D3CB-4AD2-A556-EBAEF4FED633}" type="slidenum">
              <a:rPr lang="fr-FR" altLang="en-US" smtClean="0">
                <a:latin typeface="Arial" charset="0"/>
              </a:rPr>
              <a:pPr eaLnBrk="1" hangingPunct="1">
                <a:spcBef>
                  <a:spcPct val="0"/>
                </a:spcBef>
              </a:pPr>
              <a:t>56</a:t>
            </a:fld>
            <a:endParaRPr lang="fr-FR" altLang="en-US" smtClean="0">
              <a:latin typeface="Arial" charset="0"/>
            </a:endParaRPr>
          </a:p>
        </p:txBody>
      </p:sp>
    </p:spTree>
    <p:extLst>
      <p:ext uri="{BB962C8B-B14F-4D97-AF65-F5344CB8AC3E}">
        <p14:creationId xmlns:p14="http://schemas.microsoft.com/office/powerpoint/2010/main" val="4124212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D24B72-FB3C-4421-8AF3-EEABD9982B94}" type="slidenum">
              <a:rPr lang="fr-FR" altLang="en-US" smtClean="0">
                <a:latin typeface="Arial" charset="0"/>
              </a:rPr>
              <a:pPr eaLnBrk="1" hangingPunct="1">
                <a:spcBef>
                  <a:spcPct val="0"/>
                </a:spcBef>
              </a:pPr>
              <a:t>57</a:t>
            </a:fld>
            <a:endParaRPr lang="fr-FR" altLang="en-US" smtClean="0">
              <a:latin typeface="Arial" charset="0"/>
            </a:endParaRPr>
          </a:p>
        </p:txBody>
      </p:sp>
    </p:spTree>
    <p:extLst>
      <p:ext uri="{BB962C8B-B14F-4D97-AF65-F5344CB8AC3E}">
        <p14:creationId xmlns:p14="http://schemas.microsoft.com/office/powerpoint/2010/main" val="1681273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2E28E4-EE35-442D-AD5A-706D72D7BAEE}" type="slidenum">
              <a:t>63</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2838456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D58B99-8AA3-4A29-964E-0FB242D4F47C}" type="slidenum">
              <a:t>64</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4076659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851A9DB-46BC-44C1-A3CC-9C601E92B7BA}" type="slidenum">
              <a:t>6</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9369794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14CE304-94B9-488C-B0DB-397731AB94F5}" type="slidenum">
              <a:t>65</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2040050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9318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740B037-D2A7-4823-AA4B-6262163A055E}" type="slidenum">
              <a:rPr lang="fr-FR" altLang="fr-FR">
                <a:latin typeface="Arial" panose="020B0604020202020204" pitchFamily="34" charset="0"/>
              </a:rPr>
              <a:pPr eaLnBrk="1" hangingPunct="1">
                <a:spcBef>
                  <a:spcPct val="0"/>
                </a:spcBef>
              </a:pPr>
              <a:t>68</a:t>
            </a:fld>
            <a:endParaRPr lang="fr-FR" altLang="fr-FR">
              <a:latin typeface="Arial" panose="020B0604020202020204" pitchFamily="34" charset="0"/>
            </a:endParaRPr>
          </a:p>
        </p:txBody>
      </p:sp>
    </p:spTree>
    <p:extLst>
      <p:ext uri="{BB962C8B-B14F-4D97-AF65-F5344CB8AC3E}">
        <p14:creationId xmlns:p14="http://schemas.microsoft.com/office/powerpoint/2010/main" val="185404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3FD2695-8443-4669-A7B1-943FB3569719}" type="slidenum">
              <a:t>7</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88925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C8F0600-12FF-4C16-B58A-1D40BD43CA30}" type="slidenum">
              <a:t>8</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dirty="0"/>
          </a:p>
        </p:txBody>
      </p:sp>
    </p:spTree>
    <p:extLst>
      <p:ext uri="{BB962C8B-B14F-4D97-AF65-F5344CB8AC3E}">
        <p14:creationId xmlns:p14="http://schemas.microsoft.com/office/powerpoint/2010/main" val="234050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C25359-4E7B-44E8-8FB5-F3F9612B6D45}" type="slidenum">
              <a:t>9</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181308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D0ABD66-61D8-4248-84C3-014A5A857C3F}" type="slidenum">
              <a:t>10</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a:p>
        </p:txBody>
      </p:sp>
    </p:spTree>
    <p:extLst>
      <p:ext uri="{BB962C8B-B14F-4D97-AF65-F5344CB8AC3E}">
        <p14:creationId xmlns:p14="http://schemas.microsoft.com/office/powerpoint/2010/main" val="403643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41323" y="11026777"/>
            <a:ext cx="3251826" cy="579964"/>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A6B177D-7A8E-4450-BA7E-EE93AA607159}" type="slidenum">
              <a:t>11</a:t>
            </a:fld>
            <a:endParaRPr lang="fr-FR"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Espace réservé de l'image des diapositives 1"/>
          <p:cNvSpPr>
            <a:spLocks noGrp="1" noRot="1" noChangeAspect="1"/>
          </p:cNvSpPr>
          <p:nvPr>
            <p:ph type="sldImg"/>
          </p:nvPr>
        </p:nvSpPr>
        <p:spPr>
          <a:xfrm>
            <a:off x="-120650" y="882650"/>
            <a:ext cx="7732713" cy="4351338"/>
          </a:xfrm>
          <a:solidFill>
            <a:srgbClr val="99CCFF"/>
          </a:solidFill>
          <a:ln w="25402">
            <a:solidFill>
              <a:srgbClr val="000000"/>
            </a:solidFill>
            <a:prstDash val="solid"/>
          </a:ln>
        </p:spPr>
      </p:sp>
      <p:sp>
        <p:nvSpPr>
          <p:cNvPr id="4" name="Espace réservé des notes 2"/>
          <p:cNvSpPr txBox="1">
            <a:spLocks noGrp="1"/>
          </p:cNvSpPr>
          <p:nvPr>
            <p:ph type="body" sz="quarter" idx="1"/>
          </p:nvPr>
        </p:nvSpPr>
        <p:spPr>
          <a:xfrm>
            <a:off x="679768" y="4777194"/>
            <a:ext cx="5438140" cy="276999"/>
          </a:xfrm>
        </p:spPr>
        <p:txBody>
          <a:bodyPr>
            <a:spAutoFit/>
          </a:bodyPr>
          <a:lstStyle/>
          <a:p>
            <a:endParaRPr lang="fr-FR" dirty="0"/>
          </a:p>
        </p:txBody>
      </p:sp>
    </p:spTree>
    <p:extLst>
      <p:ext uri="{BB962C8B-B14F-4D97-AF65-F5344CB8AC3E}">
        <p14:creationId xmlns:p14="http://schemas.microsoft.com/office/powerpoint/2010/main" val="371004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853514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269656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420677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6746733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4845420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3_Titre et contenu">
    <p:spTree>
      <p:nvGrpSpPr>
        <p:cNvPr id="1" name=""/>
        <p:cNvGrpSpPr/>
        <p:nvPr/>
      </p:nvGrpSpPr>
      <p:grpSpPr>
        <a:xfrm>
          <a:off x="0" y="0"/>
          <a:ext cx="0" cy="0"/>
          <a:chOff x="0" y="0"/>
          <a:chExt cx="0" cy="0"/>
        </a:xfrm>
      </p:grpSpPr>
      <p:sp>
        <p:nvSpPr>
          <p:cNvPr id="2" name="Titre 1"/>
          <p:cNvSpPr txBox="1">
            <a:spLocks noGrp="1"/>
          </p:cNvSpPr>
          <p:nvPr>
            <p:ph type="title"/>
          </p:nvPr>
        </p:nvSpPr>
        <p:spPr>
          <a:xfrm>
            <a:off x="-43115" y="-7366"/>
            <a:ext cx="12235115" cy="628054"/>
          </a:xfrm>
          <a:prstGeom prst="rect">
            <a:avLst/>
          </a:prstGeom>
        </p:spPr>
        <p:txBody>
          <a:bodyPr/>
          <a:lstStyle>
            <a:lvl1pPr>
              <a:defRPr/>
            </a:lvl1pPr>
          </a:lstStyle>
          <a:p>
            <a:pPr lvl="0"/>
            <a:r>
              <a:rPr lang="fr-FR"/>
              <a:t>Modifiez le style du titre</a:t>
            </a:r>
          </a:p>
        </p:txBody>
      </p:sp>
      <p:sp>
        <p:nvSpPr>
          <p:cNvPr id="3" name="Espace réservé du contenu 2"/>
          <p:cNvSpPr txBox="1">
            <a:spLocks noGrp="1"/>
          </p:cNvSpPr>
          <p:nvPr>
            <p:ph type="title" idx="4294967295"/>
          </p:nvPr>
        </p:nvSpPr>
        <p:spPr>
          <a:xfrm>
            <a:off x="609600" y="1600200"/>
            <a:ext cx="10972800" cy="4525920"/>
          </a:xfrm>
          <a:prstGeom prst="rect">
            <a:avLst/>
          </a:prstGeom>
        </p:spPr>
        <p:txBody>
          <a:bodyPr anchor="t" anchorCtr="0"/>
          <a:lstStyle>
            <a:lvl1pPr marL="343080" indent="-343080" algn="l">
              <a:spcBef>
                <a:spcPts val="799"/>
              </a:spcBef>
              <a:buSzPct val="100000"/>
              <a:buFont typeface="Arial" pitchFamily="34"/>
              <a:buChar char="•"/>
              <a:defRPr sz="32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a:xfrm>
            <a:off x="609600" y="6525344"/>
            <a:ext cx="2844960" cy="196216"/>
          </a:xfrm>
          <a:prstGeom prst="rect">
            <a:avLst/>
          </a:prstGeom>
        </p:spPr>
        <p:txBody>
          <a:bodyPr/>
          <a:lstStyle>
            <a:lvl1pPr>
              <a:defRPr sz="1050"/>
            </a:lvl1pPr>
          </a:lstStyle>
          <a:p>
            <a:r>
              <a:rPr lang="fr-FR" dirty="0" smtClean="0"/>
              <a:t>B.ZUGMEYER</a:t>
            </a:r>
            <a:endParaRPr lang="fr-FR" dirty="0"/>
          </a:p>
        </p:txBody>
      </p:sp>
      <p:sp>
        <p:nvSpPr>
          <p:cNvPr id="5" name="Espace réservé du pied de page 4"/>
          <p:cNvSpPr txBox="1">
            <a:spLocks noGrp="1"/>
          </p:cNvSpPr>
          <p:nvPr>
            <p:ph type="ftr" sz="quarter" idx="9"/>
          </p:nvPr>
        </p:nvSpPr>
        <p:spPr>
          <a:xfrm>
            <a:off x="4165439" y="6356520"/>
            <a:ext cx="3860639" cy="365040"/>
          </a:xfrm>
          <a:prstGeom prst="rect">
            <a:avLst/>
          </a:prstGeom>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E127A6CB-7236-4B46-AC32-65663BC1BA8D}" type="slidenum">
              <a:t>‹N°›</a:t>
            </a:fld>
            <a:endParaRPr lang="fr-FR"/>
          </a:p>
        </p:txBody>
      </p:sp>
      <p:sp>
        <p:nvSpPr>
          <p:cNvPr id="7" name="Espace réservé du contenu 6"/>
          <p:cNvSpPr txBox="1">
            <a:spLocks noGrp="1"/>
          </p:cNvSpPr>
          <p:nvPr>
            <p:ph idx="1"/>
          </p:nvPr>
        </p:nvSpPr>
        <p:spPr>
          <a:xfrm>
            <a:off x="609600" y="1604521"/>
            <a:ext cx="10972320" cy="3977279"/>
          </a:xfrm>
          <a:prstGeom prst="rect">
            <a:avLst/>
          </a:prstGeom>
        </p:spPr>
        <p:txBody>
          <a:bodyPr lIns="0" tIns="0" rIns="0" bIns="0"/>
          <a:lstStyle>
            <a:lvl1pPr hangingPunct="0">
              <a:spcBef>
                <a:spcPts val="1417"/>
              </a:spcBef>
              <a:defRPr>
                <a:ln>
                  <a:noFill/>
                </a:ln>
                <a:highlight>
                  <a:scrgbClr r="0" g="0" b="0">
                    <a:alpha val="0"/>
                  </a:scrgbClr>
                </a:highlight>
                <a:latin typeface="Liberation Sans" pitchFamily="18"/>
                <a:ea typeface="Microsoft YaHei" pitchFamily="2"/>
                <a:cs typeface="Mangal" pitchFamily="2"/>
              </a:defRPr>
            </a:lvl1pPr>
          </a:lstStyle>
          <a:p>
            <a:endParaRPr lang="fr-FR"/>
          </a:p>
        </p:txBody>
      </p:sp>
    </p:spTree>
    <p:extLst>
      <p:ext uri="{BB962C8B-B14F-4D97-AF65-F5344CB8AC3E}">
        <p14:creationId xmlns:p14="http://schemas.microsoft.com/office/powerpoint/2010/main" val="2296442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40051780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23609238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5353167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5319023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5981622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237158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17628281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2265367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24316990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9282848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14841108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21817492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4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6042963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24564977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7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15" y="-7366"/>
            <a:ext cx="12235115" cy="628054"/>
          </a:xfrm>
          <a:prstGeom prst="rect">
            <a:avLst/>
          </a:prstGeom>
        </p:spPr>
        <p:txBody>
          <a:bodyPr/>
          <a:lstStyle/>
          <a:p>
            <a:r>
              <a:rPr lang="fr-FR" smtClean="0"/>
              <a:t>Cliquez pour modifier le style du titre</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EEE10CD-A0A3-4871-BD5C-55EB05FEECCC}" type="slidenum">
              <a:rPr lang="fr-FR"/>
              <a:pPr>
                <a:defRPr/>
              </a:pPr>
              <a:t>‹N°›</a:t>
            </a:fld>
            <a:endParaRPr lang="fr-FR"/>
          </a:p>
        </p:txBody>
      </p:sp>
    </p:spTree>
    <p:extLst>
      <p:ext uri="{BB962C8B-B14F-4D97-AF65-F5344CB8AC3E}">
        <p14:creationId xmlns:p14="http://schemas.microsoft.com/office/powerpoint/2010/main" val="37791582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22059" y="274638"/>
            <a:ext cx="8560340" cy="698128"/>
          </a:xfrm>
          <a:prstGeom prst="rect">
            <a:avLst/>
          </a:prstGeom>
        </p:spPr>
        <p:txBody>
          <a:bodyPr/>
          <a:lstStyle>
            <a:lvl1pPr algn="l">
              <a:defRPr sz="2800" b="1">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smtClean="0"/>
              <a:t>Modifiez le style du titre</a:t>
            </a:r>
            <a:endParaRPr lang="fr-FR" dirty="0"/>
          </a:p>
        </p:txBody>
      </p:sp>
      <p:sp>
        <p:nvSpPr>
          <p:cNvPr id="4" name="Espace réservé du texte 3"/>
          <p:cNvSpPr>
            <a:spLocks noGrp="1"/>
          </p:cNvSpPr>
          <p:nvPr>
            <p:ph type="body" sz="quarter" idx="10"/>
          </p:nvPr>
        </p:nvSpPr>
        <p:spPr>
          <a:xfrm>
            <a:off x="609601" y="1636714"/>
            <a:ext cx="10860617" cy="4511675"/>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61249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192380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6E1BA71-9254-4280-9E0A-D5C504F708B0}"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522389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6E1BA71-9254-4280-9E0A-D5C504F708B0}" type="datetimeFigureOut">
              <a:rPr lang="fr-FR" smtClean="0"/>
              <a:t>06/06/2023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357378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6E1BA71-9254-4280-9E0A-D5C504F708B0}" type="datetimeFigureOut">
              <a:rPr lang="fr-FR" smtClean="0"/>
              <a:t>06/06/2023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127403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6E1BA71-9254-4280-9E0A-D5C504F708B0}" type="datetimeFigureOut">
              <a:rPr lang="fr-FR" smtClean="0"/>
              <a:t>06/06/2023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341597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6E1BA71-9254-4280-9E0A-D5C504F708B0}"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342414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6E1BA71-9254-4280-9E0A-D5C504F708B0}" type="datetimeFigureOut">
              <a:rPr lang="fr-FR" smtClean="0"/>
              <a:t>06/06/2023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151C9A-09BA-45F6-9A5D-D97EA3F7C40F}" type="slidenum">
              <a:rPr lang="fr-FR" smtClean="0"/>
              <a:t>‹N°›</a:t>
            </a:fld>
            <a:endParaRPr lang="fr-FR"/>
          </a:p>
        </p:txBody>
      </p:sp>
    </p:spTree>
    <p:extLst>
      <p:ext uri="{BB962C8B-B14F-4D97-AF65-F5344CB8AC3E}">
        <p14:creationId xmlns:p14="http://schemas.microsoft.com/office/powerpoint/2010/main" val="267614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1BA71-9254-4280-9E0A-D5C504F708B0}" type="datetimeFigureOut">
              <a:rPr lang="fr-FR" smtClean="0"/>
              <a:t>06/06/2023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51C9A-09BA-45F6-9A5D-D97EA3F7C40F}" type="slidenum">
              <a:rPr lang="fr-FR" smtClean="0"/>
              <a:t>‹N°›</a:t>
            </a:fld>
            <a:endParaRPr lang="fr-FR"/>
          </a:p>
        </p:txBody>
      </p:sp>
    </p:spTree>
    <p:extLst>
      <p:ext uri="{BB962C8B-B14F-4D97-AF65-F5344CB8AC3E}">
        <p14:creationId xmlns:p14="http://schemas.microsoft.com/office/powerpoint/2010/main" val="283055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1" r:id="rId13"/>
    <p:sldLayoutId id="2147483672" r:id="rId14"/>
    <p:sldLayoutId id="2147483673" r:id="rId15"/>
    <p:sldLayoutId id="2147483674" r:id="rId16"/>
    <p:sldLayoutId id="2147483676" r:id="rId17"/>
    <p:sldLayoutId id="2147483677" r:id="rId18"/>
    <p:sldLayoutId id="2147483679" r:id="rId19"/>
    <p:sldLayoutId id="2147483680" r:id="rId20"/>
    <p:sldLayoutId id="2147483684" r:id="rId21"/>
    <p:sldLayoutId id="2147483685" r:id="rId22"/>
    <p:sldLayoutId id="2147483690" r:id="rId23"/>
    <p:sldLayoutId id="2147483691" r:id="rId24"/>
    <p:sldLayoutId id="2147483692" r:id="rId25"/>
    <p:sldLayoutId id="2147483693" r:id="rId26"/>
    <p:sldLayoutId id="2147483695" r:id="rId27"/>
    <p:sldLayoutId id="2147483696" r:id="rId28"/>
    <p:sldLayoutId id="2147483697"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http://aide.colorvote.com/images/pixel.gif" TargetMode="External"/><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http://aide.colorvote.com/images/pixel.gif" TargetMode="External"/><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http://aide.colorvote.com/images/pixel.gi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http://aide.colorvote.com/images/pixel.gi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http://aide.colorvote.com/images/pixel.gif" TargetMode="External"/><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3" Type="http://schemas.openxmlformats.org/officeDocument/2006/relationships/image" Target="http://aide.colorvote.com/images/pixel.gif" TargetMode="External"/><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7.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youtube.com/watch?v=tVnpu5tCGKo"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appvizer.fr/magazine/operations/gestion-de-projet/planning-projet"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appvizer.fr/collaboration/gestion-de-taches/taskworld"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Les outils de pilotage et la mise en place des tableaux de bord pour assurer l’organisation et le pilotage des services</a:t>
            </a:r>
            <a:endParaRPr lang="fr-FR" dirty="0"/>
          </a:p>
        </p:txBody>
      </p:sp>
      <p:sp>
        <p:nvSpPr>
          <p:cNvPr id="3" name="Sous-titre 2"/>
          <p:cNvSpPr>
            <a:spLocks noGrp="1"/>
          </p:cNvSpPr>
          <p:nvPr>
            <p:ph type="subTitle" idx="1"/>
          </p:nvPr>
        </p:nvSpPr>
        <p:spPr/>
        <p:txBody>
          <a:bodyPr/>
          <a:lstStyle/>
          <a:p>
            <a:r>
              <a:rPr lang="fr-FR" dirty="0" smtClean="0"/>
              <a:t>METZ</a:t>
            </a:r>
            <a:endParaRPr lang="fr-FR" dirty="0"/>
          </a:p>
        </p:txBody>
      </p:sp>
    </p:spTree>
    <p:extLst>
      <p:ext uri="{BB962C8B-B14F-4D97-AF65-F5344CB8AC3E}">
        <p14:creationId xmlns:p14="http://schemas.microsoft.com/office/powerpoint/2010/main" val="3335849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674914" y="48142"/>
            <a:ext cx="10667999" cy="1202506"/>
          </a:xfrm>
        </p:spPr>
        <p:txBody>
          <a:bodyPr vert="horz" wrap="square" lIns="90004" tIns="46798" rIns="90004" bIns="46798" rtlCol="0" anchor="ctr">
            <a:spAutoFit/>
          </a:bodyPr>
          <a:lstStyle/>
          <a:p>
            <a:pPr lvl="0" algn="ctr" hangingPunct="1"/>
            <a:r>
              <a:rPr lang="fr-FR" sz="4000" b="1" dirty="0"/>
              <a:t>Les règles pour implanter dans de bonnes </a:t>
            </a:r>
            <a:r>
              <a:rPr lang="fr-FR" sz="4000" b="1" dirty="0" smtClean="0"/>
              <a:t>conditions une démarche de pilotage</a:t>
            </a:r>
            <a:endParaRPr lang="fr-FR" sz="4000" b="1" dirty="0"/>
          </a:p>
        </p:txBody>
      </p:sp>
      <p:graphicFrame>
        <p:nvGraphicFramePr>
          <p:cNvPr id="4" name="Diagramme 3"/>
          <p:cNvGraphicFramePr/>
          <p:nvPr>
            <p:extLst>
              <p:ext uri="{D42A27DB-BD31-4B8C-83A1-F6EECF244321}">
                <p14:modId xmlns:p14="http://schemas.microsoft.com/office/powerpoint/2010/main" val="669687598"/>
              </p:ext>
            </p:extLst>
          </p:nvPr>
        </p:nvGraphicFramePr>
        <p:xfrm>
          <a:off x="415472" y="1274838"/>
          <a:ext cx="111288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150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7300" y="110896"/>
            <a:ext cx="9911443" cy="6747104"/>
          </a:xfrm>
          <a:prstGeom prst="rect">
            <a:avLst/>
          </a:prstGeom>
        </p:spPr>
      </p:pic>
    </p:spTree>
    <p:extLst>
      <p:ext uri="{BB962C8B-B14F-4D97-AF65-F5344CB8AC3E}">
        <p14:creationId xmlns:p14="http://schemas.microsoft.com/office/powerpoint/2010/main" val="28579592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94013" y="57149"/>
            <a:ext cx="9356273" cy="6549392"/>
          </a:xfrm>
          <a:prstGeom prst="rect">
            <a:avLst/>
          </a:prstGeom>
        </p:spPr>
      </p:pic>
    </p:spTree>
    <p:extLst>
      <p:ext uri="{BB962C8B-B14F-4D97-AF65-F5344CB8AC3E}">
        <p14:creationId xmlns:p14="http://schemas.microsoft.com/office/powerpoint/2010/main" val="12264681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91885" y="0"/>
            <a:ext cx="9601200" cy="6653114"/>
          </a:xfrm>
          <a:prstGeom prst="rect">
            <a:avLst/>
          </a:prstGeom>
        </p:spPr>
      </p:pic>
    </p:spTree>
    <p:extLst>
      <p:ext uri="{BB962C8B-B14F-4D97-AF65-F5344CB8AC3E}">
        <p14:creationId xmlns:p14="http://schemas.microsoft.com/office/powerpoint/2010/main" val="16056887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486" y="36605"/>
            <a:ext cx="9699171" cy="6821395"/>
          </a:xfrm>
          <a:prstGeom prst="rect">
            <a:avLst/>
          </a:prstGeom>
        </p:spPr>
      </p:pic>
    </p:spTree>
    <p:extLst>
      <p:ext uri="{BB962C8B-B14F-4D97-AF65-F5344CB8AC3E}">
        <p14:creationId xmlns:p14="http://schemas.microsoft.com/office/powerpoint/2010/main" val="40480982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963385" y="-52252"/>
            <a:ext cx="10091057" cy="6894166"/>
          </a:xfrm>
          <a:prstGeom prst="rect">
            <a:avLst/>
          </a:prstGeom>
        </p:spPr>
      </p:pic>
    </p:spTree>
    <p:extLst>
      <p:ext uri="{BB962C8B-B14F-4D97-AF65-F5344CB8AC3E}">
        <p14:creationId xmlns:p14="http://schemas.microsoft.com/office/powerpoint/2010/main" val="169917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1" y="472104"/>
            <a:ext cx="8228013" cy="648508"/>
          </a:xfrm>
        </p:spPr>
        <p:txBody>
          <a:bodyPr vert="horz" lIns="90004" tIns="46798" rIns="90004" bIns="46798" rtlCol="0" anchor="ctr">
            <a:spAutoFit/>
          </a:bodyPr>
          <a:lstStyle/>
          <a:p>
            <a:pPr lvl="0" hangingPunct="1"/>
            <a:r>
              <a:rPr lang="fr-FR" sz="4000" dirty="0"/>
              <a:t>Vers une définition</a:t>
            </a:r>
            <a:r>
              <a:rPr lang="fr-FR" sz="4000" dirty="0" smtClean="0"/>
              <a:t>...</a:t>
            </a:r>
            <a:endParaRPr lang="fr-FR" sz="4000" dirty="0"/>
          </a:p>
        </p:txBody>
      </p:sp>
      <p:sp>
        <p:nvSpPr>
          <p:cNvPr id="3" name="Espace réservé du texte 2"/>
          <p:cNvSpPr txBox="1">
            <a:spLocks noGrp="1"/>
          </p:cNvSpPr>
          <p:nvPr>
            <p:ph type="body" idx="4294967295"/>
          </p:nvPr>
        </p:nvSpPr>
        <p:spPr>
          <a:xfrm>
            <a:off x="130632" y="1551213"/>
            <a:ext cx="12061368" cy="426909"/>
          </a:xfrm>
        </p:spPr>
        <p:txBody>
          <a:bodyPr vert="horz" wrap="square" lIns="90004" tIns="46798" rIns="90004" bIns="46798" rtlCol="0">
            <a:spAutoFit/>
          </a:bodyPr>
          <a:lstStyle/>
          <a:p>
            <a:pPr marL="9355" indent="0">
              <a:spcBef>
                <a:spcPts val="885"/>
              </a:spcBef>
              <a:buNone/>
            </a:pPr>
            <a:r>
              <a:rPr lang="fr-FR" sz="2400" b="1" u="sng" dirty="0" smtClean="0">
                <a:latin typeface="TwCenMT" pitchFamily="18"/>
              </a:rPr>
              <a:t>La mise en place du pilotage contribue </a:t>
            </a:r>
            <a:r>
              <a:rPr lang="fr-FR" sz="2400" b="1" u="sng" dirty="0">
                <a:latin typeface="TwCenMT" pitchFamily="18"/>
              </a:rPr>
              <a:t>à l'émergence de démarches permettant </a:t>
            </a:r>
            <a:r>
              <a:rPr lang="fr-FR" sz="2400" b="1" u="sng" dirty="0" smtClean="0">
                <a:latin typeface="TwCenMT" pitchFamily="18"/>
              </a:rPr>
              <a:t>:</a:t>
            </a:r>
            <a:endParaRPr lang="fr-FR" sz="2400" b="1" u="sng" dirty="0">
              <a:latin typeface="TwCenMT" pitchFamily="18"/>
            </a:endParaRPr>
          </a:p>
        </p:txBody>
      </p:sp>
      <p:graphicFrame>
        <p:nvGraphicFramePr>
          <p:cNvPr id="5" name="Diagramme 4"/>
          <p:cNvGraphicFramePr/>
          <p:nvPr>
            <p:extLst>
              <p:ext uri="{D42A27DB-BD31-4B8C-83A1-F6EECF244321}">
                <p14:modId xmlns:p14="http://schemas.microsoft.com/office/powerpoint/2010/main" val="4135111452"/>
              </p:ext>
            </p:extLst>
          </p:nvPr>
        </p:nvGraphicFramePr>
        <p:xfrm>
          <a:off x="130632" y="2188028"/>
          <a:ext cx="11717379" cy="4619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683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1" y="493390"/>
            <a:ext cx="8228013" cy="703908"/>
          </a:xfrm>
        </p:spPr>
        <p:txBody>
          <a:bodyPr vert="horz" lIns="90004" tIns="46798" rIns="90004" bIns="46798" rtlCol="0" anchor="ctr">
            <a:spAutoFit/>
          </a:bodyPr>
          <a:lstStyle/>
          <a:p>
            <a:pPr lvl="0" hangingPunct="1"/>
            <a:r>
              <a:rPr lang="fr-FR">
                <a:solidFill>
                  <a:srgbClr val="775F55"/>
                </a:solidFill>
                <a:latin typeface="TwCenMT" pitchFamily="18"/>
              </a:rPr>
              <a:t>Le besoin de mesurer</a:t>
            </a:r>
          </a:p>
        </p:txBody>
      </p:sp>
      <p:sp>
        <p:nvSpPr>
          <p:cNvPr id="3" name="Sous-titre 2"/>
          <p:cNvSpPr txBox="1">
            <a:spLocks noGrp="1"/>
          </p:cNvSpPr>
          <p:nvPr>
            <p:ph type="subTitle" idx="4294967295"/>
          </p:nvPr>
        </p:nvSpPr>
        <p:spPr>
          <a:xfrm>
            <a:off x="691243" y="1483851"/>
            <a:ext cx="10667999" cy="3502497"/>
          </a:xfrm>
        </p:spPr>
        <p:txBody>
          <a:bodyPr wrap="square" anchor="ctr" anchorCtr="1">
            <a:spAutoFit/>
          </a:bodyPr>
          <a:lstStyle/>
          <a:p>
            <a:pPr marL="342717" indent="-333362" algn="ctr">
              <a:spcBef>
                <a:spcPts val="800"/>
              </a:spcBef>
            </a:pPr>
            <a:r>
              <a:rPr lang="fr-FR" sz="3200" dirty="0" smtClean="0"/>
              <a:t>Les </a:t>
            </a:r>
            <a:r>
              <a:rPr lang="fr-FR" sz="3200" dirty="0"/>
              <a:t>systèmes de contrôle de la performance servent deux objectifs : mesurer et motiver </a:t>
            </a:r>
            <a:endParaRPr lang="fr-FR" sz="3200" dirty="0" smtClean="0"/>
          </a:p>
          <a:p>
            <a:pPr marL="342717" indent="-333362" algn="ctr">
              <a:spcBef>
                <a:spcPts val="800"/>
              </a:spcBef>
            </a:pPr>
            <a:endParaRPr lang="fr-FR" sz="3200" dirty="0"/>
          </a:p>
          <a:p>
            <a:pPr marL="342717" indent="-333362" algn="ctr">
              <a:spcBef>
                <a:spcPts val="800"/>
              </a:spcBef>
            </a:pPr>
            <a:endParaRPr lang="fr-FR" sz="3200" dirty="0"/>
          </a:p>
          <a:p>
            <a:pPr marL="342717" indent="-333362" algn="ctr">
              <a:spcBef>
                <a:spcPts val="800"/>
              </a:spcBef>
            </a:pPr>
            <a:r>
              <a:rPr lang="fr-FR" sz="3200" dirty="0" smtClean="0"/>
              <a:t>Une </a:t>
            </a:r>
            <a:r>
              <a:rPr lang="fr-FR" sz="3200" dirty="0"/>
              <a:t>étape fondamentale dans la recherche d’une performance : se donner les moyens de mesurer et...avoir le courage de changer de cap !</a:t>
            </a:r>
          </a:p>
        </p:txBody>
      </p:sp>
    </p:spTree>
    <p:extLst>
      <p:ext uri="{BB962C8B-B14F-4D97-AF65-F5344CB8AC3E}">
        <p14:creationId xmlns:p14="http://schemas.microsoft.com/office/powerpoint/2010/main" val="399369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821864" y="369174"/>
            <a:ext cx="10428513" cy="593108"/>
          </a:xfrm>
        </p:spPr>
        <p:txBody>
          <a:bodyPr vert="horz" wrap="square" lIns="90004" tIns="46798" rIns="90004" bIns="46798" rtlCol="0" anchor="ctr">
            <a:spAutoFit/>
          </a:bodyPr>
          <a:lstStyle/>
          <a:p>
            <a:pPr lvl="0" hangingPunct="1"/>
            <a:r>
              <a:rPr lang="fr-FR" sz="3600" b="1" dirty="0">
                <a:latin typeface="TwCenMT" pitchFamily="18"/>
              </a:rPr>
              <a:t>On ne peut améliorer que ce que l’on peut mesurer</a:t>
            </a:r>
          </a:p>
        </p:txBody>
      </p:sp>
      <p:sp>
        <p:nvSpPr>
          <p:cNvPr id="3" name="Espace réservé du texte 2"/>
          <p:cNvSpPr txBox="1">
            <a:spLocks noGrp="1"/>
          </p:cNvSpPr>
          <p:nvPr>
            <p:ph type="body" idx="4294967295"/>
          </p:nvPr>
        </p:nvSpPr>
        <p:spPr>
          <a:xfrm>
            <a:off x="315686" y="1387929"/>
            <a:ext cx="11636828" cy="4928141"/>
          </a:xfrm>
        </p:spPr>
        <p:txBody>
          <a:bodyPr vert="horz" wrap="square" lIns="90004" tIns="46798" rIns="90004" bIns="46798" rtlCol="0">
            <a:spAutoFit/>
          </a:bodyPr>
          <a:lstStyle/>
          <a:p>
            <a:pPr marL="342717" indent="-333362">
              <a:spcBef>
                <a:spcPts val="885"/>
              </a:spcBef>
            </a:pPr>
            <a:r>
              <a:rPr lang="fr-FR" sz="3600" dirty="0">
                <a:latin typeface="TwCenMT" pitchFamily="18"/>
              </a:rPr>
              <a:t>   La motivation est liée à la connaissance des objectifs stratégiques et opérationnels qui permettent non seulement de comprendre la finalité du travail quotidien mais de pouvoir constater l’avancement par rapport aux objectifs définis</a:t>
            </a:r>
            <a:r>
              <a:rPr lang="fr-FR" sz="3600" dirty="0" smtClean="0">
                <a:latin typeface="TwCenMT" pitchFamily="18"/>
              </a:rPr>
              <a:t>.</a:t>
            </a:r>
          </a:p>
          <a:p>
            <a:pPr marL="9355" indent="0">
              <a:spcBef>
                <a:spcPts val="885"/>
              </a:spcBef>
              <a:buNone/>
            </a:pPr>
            <a:endParaRPr lang="fr-FR" sz="3600" dirty="0" smtClean="0">
              <a:latin typeface="TwCenMT" pitchFamily="18"/>
            </a:endParaRPr>
          </a:p>
          <a:p>
            <a:pPr marL="342717" indent="-333362">
              <a:spcBef>
                <a:spcPts val="885"/>
              </a:spcBef>
            </a:pPr>
            <a:r>
              <a:rPr lang="fr-FR" sz="3600" dirty="0" smtClean="0">
                <a:latin typeface="TwCenMT" pitchFamily="18"/>
              </a:rPr>
              <a:t> </a:t>
            </a:r>
            <a:r>
              <a:rPr lang="fr-FR" sz="3600" dirty="0">
                <a:latin typeface="TwCenMT" pitchFamily="18"/>
              </a:rPr>
              <a:t>On peut ainsi évaluer l’apport de chacun à la réalisation de l’objectif global.</a:t>
            </a:r>
          </a:p>
          <a:p>
            <a:pPr marL="9355" indent="0">
              <a:spcBef>
                <a:spcPts val="885"/>
              </a:spcBef>
              <a:buNone/>
            </a:pPr>
            <a:endParaRPr lang="fr-FR" sz="3600" dirty="0">
              <a:latin typeface="TwCenMT" pitchFamily="18"/>
            </a:endParaRPr>
          </a:p>
        </p:txBody>
      </p:sp>
    </p:spTree>
    <p:extLst>
      <p:ext uri="{BB962C8B-B14F-4D97-AF65-F5344CB8AC3E}">
        <p14:creationId xmlns:p14="http://schemas.microsoft.com/office/powerpoint/2010/main" val="113419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79615" y="521090"/>
            <a:ext cx="12012386" cy="648508"/>
          </a:xfrm>
        </p:spPr>
        <p:txBody>
          <a:bodyPr vert="horz" wrap="square" lIns="90004" tIns="46798" rIns="90004" bIns="46798" rtlCol="0" anchor="ctr">
            <a:spAutoFit/>
          </a:bodyPr>
          <a:lstStyle/>
          <a:p>
            <a:pPr lvl="0" hangingPunct="1"/>
            <a:r>
              <a:rPr lang="fr-FR" sz="4000" dirty="0"/>
              <a:t>A environnement </a:t>
            </a:r>
            <a:r>
              <a:rPr lang="fr-FR" sz="4000" dirty="0" smtClean="0"/>
              <a:t>simple, pilotage </a:t>
            </a:r>
            <a:r>
              <a:rPr lang="fr-FR" sz="4000" dirty="0"/>
              <a:t>possible à l'instinct</a:t>
            </a:r>
          </a:p>
        </p:txBody>
      </p:sp>
      <p:sp>
        <p:nvSpPr>
          <p:cNvPr id="3" name="Espace réservé du texte 2"/>
          <p:cNvSpPr txBox="1">
            <a:spLocks noGrp="1"/>
          </p:cNvSpPr>
          <p:nvPr>
            <p:ph type="body" idx="4294967295"/>
          </p:nvPr>
        </p:nvSpPr>
        <p:spPr>
          <a:xfrm>
            <a:off x="136065" y="1224635"/>
            <a:ext cx="12055935" cy="5168207"/>
          </a:xfrm>
        </p:spPr>
        <p:txBody>
          <a:bodyPr vert="horz" wrap="square" lIns="90004" tIns="46798" rIns="90004" bIns="46798" rtlCol="0">
            <a:spAutoFit/>
          </a:bodyPr>
          <a:lstStyle/>
          <a:p>
            <a:pPr marL="342717" indent="-333362">
              <a:spcBef>
                <a:spcPts val="885"/>
              </a:spcBef>
            </a:pPr>
            <a:r>
              <a:rPr lang="fr-FR" dirty="0"/>
              <a:t>Lorsque l’environnement devient complexe et instable, il faut utiliser des instruments </a:t>
            </a:r>
            <a:r>
              <a:rPr lang="fr-FR" dirty="0" smtClean="0"/>
              <a:t>adaptés,</a:t>
            </a:r>
            <a:endParaRPr lang="fr-FR" dirty="0"/>
          </a:p>
          <a:p>
            <a:pPr marL="342717" indent="-333362">
              <a:spcBef>
                <a:spcPts val="885"/>
              </a:spcBef>
            </a:pPr>
            <a:r>
              <a:rPr lang="fr-FR" dirty="0"/>
              <a:t>U</a:t>
            </a:r>
            <a:r>
              <a:rPr lang="fr-FR" dirty="0" smtClean="0"/>
              <a:t>ne </a:t>
            </a:r>
            <a:r>
              <a:rPr lang="fr-FR" dirty="0"/>
              <a:t>démarche globale de pilotage avec :</a:t>
            </a:r>
          </a:p>
          <a:p>
            <a:pPr marL="799917" lvl="1" indent="-333362">
              <a:spcBef>
                <a:spcPts val="885"/>
              </a:spcBef>
            </a:pPr>
            <a:r>
              <a:rPr lang="fr-FR" sz="2800" dirty="0">
                <a:cs typeface="Arial" pitchFamily="18"/>
              </a:rPr>
              <a:t>La clarification des objectifs globaux poursuivis par l’organisation,</a:t>
            </a:r>
          </a:p>
          <a:p>
            <a:pPr marL="799917" lvl="1" indent="-333362">
              <a:spcBef>
                <a:spcPts val="885"/>
              </a:spcBef>
            </a:pPr>
            <a:r>
              <a:rPr lang="fr-FR" sz="2800" dirty="0">
                <a:cs typeface="Arial" pitchFamily="18"/>
              </a:rPr>
              <a:t>La déclinaison de ces objectifs en variables opérationnelles,</a:t>
            </a:r>
          </a:p>
          <a:p>
            <a:pPr marL="799917" lvl="1" indent="-333362">
              <a:spcBef>
                <a:spcPts val="885"/>
              </a:spcBef>
            </a:pPr>
            <a:r>
              <a:rPr lang="fr-FR" sz="2800" dirty="0">
                <a:cs typeface="Arial" pitchFamily="18"/>
              </a:rPr>
              <a:t>La réalisation d’un système de mesure adapté,</a:t>
            </a:r>
          </a:p>
          <a:p>
            <a:pPr marL="799917" lvl="1" indent="-333362">
              <a:spcBef>
                <a:spcPts val="885"/>
              </a:spcBef>
            </a:pPr>
            <a:r>
              <a:rPr lang="fr-FR" sz="2800" dirty="0">
                <a:cs typeface="Arial" pitchFamily="18"/>
              </a:rPr>
              <a:t>La mesure et l’analyse des résultats obtenus,</a:t>
            </a:r>
          </a:p>
          <a:p>
            <a:pPr marL="799917" lvl="1" indent="-333362">
              <a:spcBef>
                <a:spcPts val="885"/>
              </a:spcBef>
            </a:pPr>
            <a:r>
              <a:rPr lang="fr-FR" sz="2800" dirty="0">
                <a:cs typeface="Arial" pitchFamily="18"/>
              </a:rPr>
              <a:t>Enfin, une réflexion sur l’organisation la meilleure pour atteindre les objectifs.</a:t>
            </a:r>
          </a:p>
          <a:p>
            <a:pPr marL="799917" lvl="1" indent="-333362">
              <a:spcBef>
                <a:spcPts val="885"/>
              </a:spcBef>
            </a:pPr>
            <a:r>
              <a:rPr lang="fr-FR" sz="2800" dirty="0">
                <a:cs typeface="Arial" pitchFamily="18"/>
              </a:rPr>
              <a:t>Améliorer les processus collectifs, d'analyse et de préparation </a:t>
            </a:r>
            <a:r>
              <a:rPr lang="fr-FR" sz="2800" dirty="0" smtClean="0">
                <a:cs typeface="Arial" pitchFamily="18"/>
              </a:rPr>
              <a:t>des décisions</a:t>
            </a:r>
            <a:r>
              <a:rPr lang="fr-FR" sz="2800" dirty="0">
                <a:cs typeface="Arial" pitchFamily="18"/>
              </a:rPr>
              <a:t>, et de déroulement des actions</a:t>
            </a:r>
          </a:p>
        </p:txBody>
      </p:sp>
    </p:spTree>
    <p:extLst>
      <p:ext uri="{BB962C8B-B14F-4D97-AF65-F5344CB8AC3E}">
        <p14:creationId xmlns:p14="http://schemas.microsoft.com/office/powerpoint/2010/main" val="252163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1" y="521090"/>
            <a:ext cx="8228013" cy="648508"/>
          </a:xfrm>
        </p:spPr>
        <p:txBody>
          <a:bodyPr vert="horz" lIns="90004" tIns="46798" rIns="90004" bIns="46798" rtlCol="0" anchor="ctr">
            <a:spAutoFit/>
          </a:bodyPr>
          <a:lstStyle/>
          <a:p>
            <a:pPr lvl="0" hangingPunct="1"/>
            <a:r>
              <a:rPr lang="fr-FR" sz="4000" dirty="0">
                <a:solidFill>
                  <a:srgbClr val="775F55"/>
                </a:solidFill>
                <a:latin typeface="TwCenMT" pitchFamily="18"/>
              </a:rPr>
              <a:t>Piloter, c’est maîtriser la performance</a:t>
            </a:r>
          </a:p>
        </p:txBody>
      </p:sp>
      <p:sp>
        <p:nvSpPr>
          <p:cNvPr id="3" name="Espace réservé du texte 2"/>
          <p:cNvSpPr txBox="1">
            <a:spLocks noGrp="1"/>
          </p:cNvSpPr>
          <p:nvPr>
            <p:ph type="body" idx="4294967295"/>
          </p:nvPr>
        </p:nvSpPr>
        <p:spPr>
          <a:xfrm>
            <a:off x="555170" y="1600201"/>
            <a:ext cx="11636829" cy="3930945"/>
          </a:xfrm>
        </p:spPr>
        <p:txBody>
          <a:bodyPr vert="horz" wrap="square" lIns="90004" tIns="46798" rIns="90004" bIns="46798" rtlCol="0">
            <a:spAutoFit/>
          </a:bodyPr>
          <a:lstStyle/>
          <a:p>
            <a:pPr marL="342717" indent="-333362">
              <a:spcBef>
                <a:spcPts val="885"/>
              </a:spcBef>
            </a:pPr>
            <a:r>
              <a:rPr lang="fr-FR" sz="4400" dirty="0">
                <a:latin typeface="TwCenMT" pitchFamily="18"/>
              </a:rPr>
              <a:t>La performance illustre la capacité de la collectivité à rendre ses actions plus efficaces et plus efficientes en :</a:t>
            </a:r>
          </a:p>
          <a:p>
            <a:pPr marL="799917" lvl="1" indent="-333362">
              <a:spcBef>
                <a:spcPts val="885"/>
              </a:spcBef>
            </a:pPr>
            <a:r>
              <a:rPr lang="fr-FR" sz="4000" dirty="0">
                <a:cs typeface="Arial" pitchFamily="18"/>
              </a:rPr>
              <a:t>ajustant le déroulement des actions,</a:t>
            </a:r>
          </a:p>
          <a:p>
            <a:pPr marL="799917" lvl="1" indent="-333362">
              <a:spcBef>
                <a:spcPts val="885"/>
              </a:spcBef>
            </a:pPr>
            <a:r>
              <a:rPr lang="fr-FR" sz="4000" dirty="0">
                <a:cs typeface="Arial" pitchFamily="18"/>
              </a:rPr>
              <a:t>optimisant les consommations de ressources,</a:t>
            </a:r>
          </a:p>
          <a:p>
            <a:pPr marL="799917" lvl="1" indent="-333362">
              <a:spcBef>
                <a:spcPts val="885"/>
              </a:spcBef>
            </a:pPr>
            <a:r>
              <a:rPr lang="fr-FR" sz="4000" dirty="0">
                <a:cs typeface="Arial" pitchFamily="18"/>
              </a:rPr>
              <a:t>maîtrisant l’atteinte de l’objectif fixé.</a:t>
            </a:r>
          </a:p>
        </p:txBody>
      </p:sp>
    </p:spTree>
    <p:extLst>
      <p:ext uri="{BB962C8B-B14F-4D97-AF65-F5344CB8AC3E}">
        <p14:creationId xmlns:p14="http://schemas.microsoft.com/office/powerpoint/2010/main" val="611909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332015" y="1600200"/>
            <a:ext cx="11859985" cy="3658563"/>
          </a:xfrm>
        </p:spPr>
        <p:txBody>
          <a:bodyPr vert="horz" wrap="square" lIns="90004" tIns="46798" rIns="90004" bIns="46798" rtlCol="0">
            <a:spAutoFit/>
          </a:bodyPr>
          <a:lstStyle/>
          <a:p>
            <a:pPr marL="342717" indent="-333362">
              <a:spcBef>
                <a:spcPts val="885"/>
              </a:spcBef>
            </a:pPr>
            <a:r>
              <a:rPr lang="fr-FR" sz="3200" dirty="0">
                <a:latin typeface="TwCenMT" pitchFamily="18"/>
              </a:rPr>
              <a:t>Connaître l’état actuel grâce au système d’information (veille et analyse des informations)</a:t>
            </a:r>
          </a:p>
          <a:p>
            <a:pPr marL="342717" indent="-333362">
              <a:spcBef>
                <a:spcPts val="885"/>
              </a:spcBef>
            </a:pPr>
            <a:r>
              <a:rPr lang="fr-FR" sz="3200" dirty="0" smtClean="0">
                <a:latin typeface="TwCenMT" pitchFamily="18"/>
              </a:rPr>
              <a:t>Prendre </a:t>
            </a:r>
            <a:r>
              <a:rPr lang="fr-FR" sz="3200" dirty="0">
                <a:latin typeface="TwCenMT" pitchFamily="18"/>
              </a:rPr>
              <a:t>en compte les effets de l’environnement</a:t>
            </a:r>
          </a:p>
          <a:p>
            <a:pPr marL="342717" indent="-333362">
              <a:spcBef>
                <a:spcPts val="885"/>
              </a:spcBef>
            </a:pPr>
            <a:r>
              <a:rPr lang="fr-FR" sz="3200" dirty="0" smtClean="0">
                <a:latin typeface="TwCenMT" pitchFamily="18"/>
              </a:rPr>
              <a:t>Construire </a:t>
            </a:r>
            <a:r>
              <a:rPr lang="fr-FR" sz="3200" dirty="0">
                <a:latin typeface="TwCenMT" pitchFamily="18"/>
              </a:rPr>
              <a:t>une analyse prospective (scénarios probables d’évolution)</a:t>
            </a:r>
          </a:p>
          <a:p>
            <a:pPr marL="342717" indent="-333362">
              <a:spcBef>
                <a:spcPts val="885"/>
              </a:spcBef>
            </a:pPr>
            <a:r>
              <a:rPr lang="fr-FR" sz="3200" dirty="0">
                <a:latin typeface="TwCenMT" pitchFamily="18"/>
              </a:rPr>
              <a:t>A</a:t>
            </a:r>
            <a:r>
              <a:rPr lang="fr-FR" sz="3200" dirty="0" smtClean="0">
                <a:latin typeface="TwCenMT" pitchFamily="18"/>
              </a:rPr>
              <a:t>ctionner </a:t>
            </a:r>
            <a:r>
              <a:rPr lang="fr-FR" sz="3200" dirty="0">
                <a:latin typeface="TwCenMT" pitchFamily="18"/>
              </a:rPr>
              <a:t>les processus que l’on maîtrise pour faire évoluer le système d’un état à un autre état prédéterminé (objectif ou cible)</a:t>
            </a:r>
          </a:p>
          <a:p>
            <a:pPr marL="342717" indent="-333362">
              <a:spcBef>
                <a:spcPts val="885"/>
              </a:spcBef>
            </a:pPr>
            <a:r>
              <a:rPr lang="fr-FR" sz="3200" dirty="0">
                <a:latin typeface="TwCenMT" pitchFamily="18"/>
              </a:rPr>
              <a:t>A</a:t>
            </a:r>
            <a:r>
              <a:rPr lang="fr-FR" sz="3200" dirty="0" smtClean="0">
                <a:latin typeface="TwCenMT" pitchFamily="18"/>
              </a:rPr>
              <a:t>gir </a:t>
            </a:r>
            <a:r>
              <a:rPr lang="fr-FR" sz="3200" dirty="0">
                <a:latin typeface="TwCenMT" pitchFamily="18"/>
              </a:rPr>
              <a:t>sur les acteurs internes et les processus qu’ils actionnent</a:t>
            </a:r>
          </a:p>
        </p:txBody>
      </p:sp>
      <p:sp>
        <p:nvSpPr>
          <p:cNvPr id="4" name="Titre 1"/>
          <p:cNvSpPr txBox="1">
            <a:spLocks/>
          </p:cNvSpPr>
          <p:nvPr/>
        </p:nvSpPr>
        <p:spPr>
          <a:xfrm>
            <a:off x="1524001" y="521090"/>
            <a:ext cx="8228013" cy="648508"/>
          </a:xfrm>
          <a:prstGeom prst="rect">
            <a:avLst/>
          </a:prstGeom>
        </p:spPr>
        <p:txBody>
          <a:bodyPr vert="horz" lIns="90004" tIns="46798" rIns="90004" bIns="46798"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smtClean="0">
                <a:solidFill>
                  <a:srgbClr val="775F55"/>
                </a:solidFill>
                <a:latin typeface="TwCenMT" pitchFamily="18"/>
              </a:rPr>
              <a:t>Piloter, c’est maîtriser la performance</a:t>
            </a:r>
            <a:endParaRPr lang="fr-FR" sz="4000" dirty="0">
              <a:solidFill>
                <a:srgbClr val="775F55"/>
              </a:solidFill>
              <a:latin typeface="TwCenMT" pitchFamily="18"/>
            </a:endParaRPr>
          </a:p>
        </p:txBody>
      </p:sp>
    </p:spTree>
    <p:extLst>
      <p:ext uri="{BB962C8B-B14F-4D97-AF65-F5344CB8AC3E}">
        <p14:creationId xmlns:p14="http://schemas.microsoft.com/office/powerpoint/2010/main" val="3468344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586405"/>
            <a:ext cx="12017829" cy="648508"/>
          </a:xfrm>
        </p:spPr>
        <p:txBody>
          <a:bodyPr vert="horz" wrap="square" lIns="90004" tIns="46798" rIns="90004" bIns="46798" rtlCol="0" anchor="ctr">
            <a:spAutoFit/>
          </a:bodyPr>
          <a:lstStyle/>
          <a:p>
            <a:pPr lvl="0" algn="ctr" hangingPunct="1"/>
            <a:r>
              <a:rPr lang="fr-FR" sz="4000" b="1" u="sng" dirty="0"/>
              <a:t>Les </a:t>
            </a:r>
            <a:r>
              <a:rPr lang="fr-FR" sz="4000" b="1" u="sng" dirty="0" smtClean="0"/>
              <a:t>préalables au </a:t>
            </a:r>
            <a:r>
              <a:rPr lang="fr-FR" sz="4000" b="1" u="sng" dirty="0"/>
              <a:t>lancement </a:t>
            </a:r>
            <a:r>
              <a:rPr lang="fr-FR" sz="4000" b="1" u="sng" dirty="0" smtClean="0"/>
              <a:t>d'une démarche de pilotage</a:t>
            </a:r>
            <a:endParaRPr lang="fr-FR" sz="4000" b="1" u="sng" dirty="0"/>
          </a:p>
        </p:txBody>
      </p:sp>
      <p:graphicFrame>
        <p:nvGraphicFramePr>
          <p:cNvPr id="4" name="Diagramme 3"/>
          <p:cNvGraphicFramePr/>
          <p:nvPr>
            <p:extLst>
              <p:ext uri="{D42A27DB-BD31-4B8C-83A1-F6EECF244321}">
                <p14:modId xmlns:p14="http://schemas.microsoft.com/office/powerpoint/2010/main" val="4947159"/>
              </p:ext>
            </p:extLst>
          </p:nvPr>
        </p:nvGraphicFramePr>
        <p:xfrm>
          <a:off x="228599" y="1511912"/>
          <a:ext cx="11963401" cy="534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58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487769"/>
            <a:ext cx="8229600" cy="715150"/>
          </a:xfrm>
        </p:spPr>
        <p:txBody>
          <a:bodyPr vert="horz" lIns="91440" tIns="38880" rIns="91440" bIns="45720" rtlCol="0" anchor="ctr">
            <a:spAutoFit/>
          </a:bodyPr>
          <a:lstStyle/>
          <a:p>
            <a:pPr lvl="0" hangingPunct="1">
              <a:lnSpc>
                <a:spcPct val="93000"/>
              </a:lnSpc>
            </a:pPr>
            <a:r>
              <a:rPr lang="fr-FR"/>
              <a:t>Votre système d'information ?</a:t>
            </a:r>
          </a:p>
        </p:txBody>
      </p:sp>
      <p:sp>
        <p:nvSpPr>
          <p:cNvPr id="3" name="Espace réservé du texte 2"/>
          <p:cNvSpPr txBox="1">
            <a:spLocks noGrp="1"/>
          </p:cNvSpPr>
          <p:nvPr>
            <p:ph type="body" idx="4294967295"/>
          </p:nvPr>
        </p:nvSpPr>
        <p:spPr>
          <a:xfrm>
            <a:off x="1524000" y="1603375"/>
            <a:ext cx="8045450" cy="2600854"/>
          </a:xfrm>
        </p:spPr>
        <p:txBody>
          <a:bodyPr vert="horz" lIns="91440" tIns="28081" rIns="91440" bIns="45720" rtlCol="0">
            <a:spAutoFit/>
          </a:bodyPr>
          <a:lstStyle/>
          <a:p>
            <a:pPr>
              <a:lnSpc>
                <a:spcPct val="93000"/>
              </a:lnSpc>
              <a:spcAft>
                <a:spcPts val="1410"/>
              </a:spcAft>
              <a:buClr>
                <a:srgbClr val="000000"/>
              </a:buClr>
              <a:buSzPct val="45000"/>
              <a:buFont typeface="Wingdings" pitchFamily="2"/>
              <a:buChar char=""/>
            </a:pPr>
            <a:r>
              <a:rPr lang="fr-FR" dirty="0"/>
              <a:t>Comment le qualifieriez vous ?</a:t>
            </a:r>
          </a:p>
          <a:p>
            <a:pPr>
              <a:lnSpc>
                <a:spcPct val="93000"/>
              </a:lnSpc>
              <a:spcAft>
                <a:spcPts val="1410"/>
              </a:spcAft>
              <a:buClr>
                <a:srgbClr val="000000"/>
              </a:buClr>
              <a:buSzPct val="45000"/>
              <a:buFont typeface="Wingdings" pitchFamily="2"/>
              <a:buChar char=""/>
            </a:pPr>
            <a:r>
              <a:rPr lang="fr-FR" dirty="0"/>
              <a:t>Qui le pilote</a:t>
            </a:r>
            <a:r>
              <a:rPr lang="fr-FR" dirty="0" smtClean="0"/>
              <a:t>, comment</a:t>
            </a:r>
            <a:r>
              <a:rPr lang="fr-FR" dirty="0"/>
              <a:t> ?</a:t>
            </a:r>
          </a:p>
          <a:p>
            <a:pPr>
              <a:lnSpc>
                <a:spcPct val="93000"/>
              </a:lnSpc>
              <a:spcAft>
                <a:spcPts val="1410"/>
              </a:spcAft>
              <a:buClr>
                <a:srgbClr val="000000"/>
              </a:buClr>
              <a:buSzPct val="45000"/>
              <a:buFont typeface="Wingdings" pitchFamily="2"/>
              <a:buChar char=""/>
            </a:pPr>
            <a:r>
              <a:rPr lang="fr-FR" dirty="0"/>
              <a:t>Qui est le garant de la fiabilité des informations ?</a:t>
            </a:r>
          </a:p>
          <a:p>
            <a:pPr>
              <a:lnSpc>
                <a:spcPct val="93000"/>
              </a:lnSpc>
              <a:spcAft>
                <a:spcPts val="1410"/>
              </a:spcAft>
              <a:buClr>
                <a:srgbClr val="000000"/>
              </a:buClr>
              <a:buSzPct val="45000"/>
              <a:buFont typeface="Wingdings" pitchFamily="2"/>
              <a:buChar char=""/>
            </a:pPr>
            <a:r>
              <a:rPr lang="fr-FR" dirty="0"/>
              <a:t>Sert il au pilotage ?</a:t>
            </a:r>
          </a:p>
        </p:txBody>
      </p:sp>
    </p:spTree>
    <p:extLst>
      <p:ext uri="{BB962C8B-B14F-4D97-AF65-F5344CB8AC3E}">
        <p14:creationId xmlns:p14="http://schemas.microsoft.com/office/powerpoint/2010/main" val="341913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1" y="488129"/>
            <a:ext cx="8215313" cy="701731"/>
          </a:xfrm>
        </p:spPr>
        <p:txBody>
          <a:bodyPr>
            <a:spAutoFit/>
          </a:bodyPr>
          <a:lstStyle/>
          <a:p>
            <a:pPr lvl="0" hangingPunct="1"/>
            <a:r>
              <a:rPr lang="fr-FR"/>
              <a:t>Les Enjeux du SI</a:t>
            </a:r>
          </a:p>
        </p:txBody>
      </p:sp>
      <p:graphicFrame>
        <p:nvGraphicFramePr>
          <p:cNvPr id="3" name="Diagramme 2"/>
          <p:cNvGraphicFramePr/>
          <p:nvPr>
            <p:extLst>
              <p:ext uri="{D42A27DB-BD31-4B8C-83A1-F6EECF244321}">
                <p14:modId xmlns:p14="http://schemas.microsoft.com/office/powerpoint/2010/main" val="2339376636"/>
              </p:ext>
            </p:extLst>
          </p:nvPr>
        </p:nvGraphicFramePr>
        <p:xfrm>
          <a:off x="0" y="1845129"/>
          <a:ext cx="12192000" cy="4763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76392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Contenu de la formation</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i="1" dirty="0"/>
              <a:t>le positionnement de sa direction ou son service dans l'ensemble organisationnel,</a:t>
            </a:r>
          </a:p>
          <a:p>
            <a:r>
              <a:rPr lang="fr-FR" b="1" i="1" dirty="0"/>
              <a:t>la définition des enjeux de l'organisation dans la direction,</a:t>
            </a:r>
          </a:p>
          <a:p>
            <a:r>
              <a:rPr lang="fr-FR" b="1" i="1" dirty="0"/>
              <a:t>le pilotage de l'activité en sachant transformer les objectifs politiques et stratégiques en objectifs opérationnels </a:t>
            </a:r>
            <a:r>
              <a:rPr lang="fr-FR" b="1" i="1" dirty="0" smtClean="0"/>
              <a:t>de service</a:t>
            </a:r>
            <a:r>
              <a:rPr lang="fr-FR" b="1" i="1" dirty="0"/>
              <a:t>,</a:t>
            </a:r>
          </a:p>
          <a:p>
            <a:r>
              <a:rPr lang="fr-FR" b="1" i="1" dirty="0"/>
              <a:t>la maîtrise des outils pour piloter l'activité de la direction,</a:t>
            </a:r>
          </a:p>
          <a:p>
            <a:r>
              <a:rPr lang="fr-FR" b="1" i="1" dirty="0"/>
              <a:t>l'identification des missions, la priorisation des objectifs et la définition de l'organisation de la direction en clarifiant </a:t>
            </a:r>
            <a:r>
              <a:rPr lang="fr-FR" b="1" i="1" dirty="0" smtClean="0"/>
              <a:t>les responsabilités </a:t>
            </a:r>
            <a:r>
              <a:rPr lang="fr-FR" b="1" i="1" dirty="0"/>
              <a:t>des agents encadrants,</a:t>
            </a:r>
          </a:p>
          <a:p>
            <a:r>
              <a:rPr lang="fr-FR" b="1" i="1" dirty="0"/>
              <a:t>la maîtrise des éléments de mise en </a:t>
            </a:r>
            <a:r>
              <a:rPr lang="fr-FR" b="1" i="1" dirty="0" err="1"/>
              <a:t>oeuvre</a:t>
            </a:r>
            <a:r>
              <a:rPr lang="fr-FR" b="1" i="1" dirty="0"/>
              <a:t> d'une conduite de changement.</a:t>
            </a:r>
            <a:endParaRPr lang="fr-FR" dirty="0"/>
          </a:p>
        </p:txBody>
      </p:sp>
    </p:spTree>
    <p:extLst>
      <p:ext uri="{BB962C8B-B14F-4D97-AF65-F5344CB8AC3E}">
        <p14:creationId xmlns:p14="http://schemas.microsoft.com/office/powerpoint/2010/main" val="166358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75"/>
            <a:ext cx="10515600" cy="906825"/>
          </a:xfrm>
        </p:spPr>
        <p:txBody>
          <a:bodyPr/>
          <a:lstStyle/>
          <a:p>
            <a:pPr algn="ctr"/>
            <a:r>
              <a:rPr lang="fr-FR" b="1" u="sng" dirty="0" smtClean="0"/>
              <a:t>Pilotage et objectifs</a:t>
            </a:r>
            <a:endParaRPr lang="fr-FR" b="1" u="sng" dirty="0"/>
          </a:p>
        </p:txBody>
      </p:sp>
      <p:sp>
        <p:nvSpPr>
          <p:cNvPr id="3" name="Espace réservé du contenu 2"/>
          <p:cNvSpPr txBox="1">
            <a:spLocks noGrp="1"/>
          </p:cNvSpPr>
          <p:nvPr>
            <p:ph idx="4294967295"/>
          </p:nvPr>
        </p:nvSpPr>
        <p:spPr>
          <a:xfrm>
            <a:off x="-1" y="1570041"/>
            <a:ext cx="10923815" cy="5018087"/>
          </a:xfrm>
          <a:noFill/>
          <a:ln>
            <a:noFill/>
          </a:ln>
        </p:spPr>
        <p:txBody>
          <a:bodyPr vert="horz" wrap="square" lIns="91440" tIns="45720" rIns="91440" bIns="45720" rtlCol="0" anchor="t" anchorCtr="0">
            <a:normAutofit/>
          </a:bodyPr>
          <a:lstStyle/>
          <a:p>
            <a:pPr marL="343080" indent="-342000" hangingPunct="1">
              <a:lnSpc>
                <a:spcPct val="120000"/>
              </a:lnSpc>
              <a:spcBef>
                <a:spcPts val="0"/>
              </a:spcBef>
              <a:buSzPct val="100000"/>
              <a:buFont typeface="Arial" pitchFamily="34"/>
              <a:buChar char="•"/>
            </a:pPr>
            <a:r>
              <a:rPr lang="fr-FR" dirty="0">
                <a:latin typeface="Calibri"/>
              </a:rPr>
              <a:t>Caractéristiques d’un </a:t>
            </a:r>
            <a:r>
              <a:rPr lang="fr-FR" dirty="0" smtClean="0">
                <a:latin typeface="Calibri"/>
              </a:rPr>
              <a:t>objectif</a:t>
            </a:r>
            <a:endParaRPr lang="fr-FR" dirty="0">
              <a:latin typeface="Calibri"/>
            </a:endParaRPr>
          </a:p>
          <a:p>
            <a:pPr marL="890280" lvl="1" indent="-457200">
              <a:lnSpc>
                <a:spcPct val="120000"/>
              </a:lnSpc>
              <a:spcBef>
                <a:spcPts val="0"/>
              </a:spcBef>
              <a:buSzPct val="100000"/>
              <a:buFont typeface="Courier New" panose="02070309020205020404" pitchFamily="49" charset="0"/>
              <a:buChar char="o"/>
            </a:pPr>
            <a:r>
              <a:rPr lang="fr-FR" dirty="0">
                <a:latin typeface="Calibri"/>
              </a:rPr>
              <a:t>On trouve des objectifs partout (stratégie, projet</a:t>
            </a:r>
            <a:r>
              <a:rPr lang="fr-FR" dirty="0" smtClean="0">
                <a:latin typeface="Calibri"/>
              </a:rPr>
              <a:t>, </a:t>
            </a:r>
            <a:r>
              <a:rPr lang="fr-FR" dirty="0">
                <a:latin typeface="Calibri"/>
              </a:rPr>
              <a:t>perso…)</a:t>
            </a:r>
          </a:p>
          <a:p>
            <a:pPr marL="890280" lvl="1" indent="-457200">
              <a:lnSpc>
                <a:spcPct val="120000"/>
              </a:lnSpc>
              <a:spcBef>
                <a:spcPts val="0"/>
              </a:spcBef>
              <a:buSzPct val="100000"/>
              <a:buFont typeface="Courier New" panose="02070309020205020404" pitchFamily="49" charset="0"/>
              <a:buChar char="o"/>
            </a:pPr>
            <a:r>
              <a:rPr lang="fr-FR" dirty="0">
                <a:latin typeface="Calibri"/>
              </a:rPr>
              <a:t>Il contribue à l’atteinte d’un but</a:t>
            </a:r>
          </a:p>
          <a:p>
            <a:pPr marL="890280" lvl="1" indent="-457200">
              <a:lnSpc>
                <a:spcPct val="120000"/>
              </a:lnSpc>
              <a:spcBef>
                <a:spcPts val="0"/>
              </a:spcBef>
              <a:buSzPct val="100000"/>
              <a:buFont typeface="Courier New" panose="02070309020205020404" pitchFamily="49" charset="0"/>
              <a:buChar char="o"/>
            </a:pPr>
            <a:r>
              <a:rPr lang="fr-FR" dirty="0" smtClean="0">
                <a:latin typeface="Calibri"/>
              </a:rPr>
              <a:t>Il </a:t>
            </a:r>
            <a:r>
              <a:rPr lang="fr-FR" dirty="0">
                <a:latin typeface="Calibri"/>
              </a:rPr>
              <a:t>donne du sens à quelque chose (mission, action…)</a:t>
            </a:r>
          </a:p>
          <a:p>
            <a:pPr marL="890280" lvl="1" indent="-457200">
              <a:lnSpc>
                <a:spcPct val="120000"/>
              </a:lnSpc>
              <a:spcBef>
                <a:spcPts val="0"/>
              </a:spcBef>
              <a:buSzPct val="100000"/>
              <a:buFont typeface="Courier New" panose="02070309020205020404" pitchFamily="49" charset="0"/>
              <a:buChar char="o"/>
            </a:pPr>
            <a:r>
              <a:rPr lang="fr-FR" dirty="0" smtClean="0">
                <a:latin typeface="Calibri"/>
              </a:rPr>
              <a:t>Il </a:t>
            </a:r>
            <a:r>
              <a:rPr lang="fr-FR" dirty="0">
                <a:latin typeface="Calibri"/>
              </a:rPr>
              <a:t>permet une contractualisation entre différentes </a:t>
            </a:r>
            <a:r>
              <a:rPr lang="fr-FR" dirty="0" smtClean="0">
                <a:latin typeface="Calibri"/>
              </a:rPr>
              <a:t>entités </a:t>
            </a:r>
            <a:endParaRPr lang="fr-FR" dirty="0">
              <a:latin typeface="Calibri"/>
            </a:endParaRPr>
          </a:p>
          <a:p>
            <a:pPr marL="890280" lvl="1" indent="-457200">
              <a:lnSpc>
                <a:spcPct val="120000"/>
              </a:lnSpc>
              <a:spcBef>
                <a:spcPts val="0"/>
              </a:spcBef>
              <a:buSzPct val="100000"/>
              <a:buFont typeface="Courier New" panose="02070309020205020404" pitchFamily="49" charset="0"/>
              <a:buChar char="o"/>
            </a:pPr>
            <a:r>
              <a:rPr lang="fr-FR" dirty="0">
                <a:latin typeface="Calibri"/>
              </a:rPr>
              <a:t>L'énoncé d'un objectif doit être simple et compréhensible par tous</a:t>
            </a:r>
          </a:p>
          <a:p>
            <a:pPr marL="775080" lvl="1" indent="-342000">
              <a:lnSpc>
                <a:spcPct val="120000"/>
              </a:lnSpc>
              <a:spcBef>
                <a:spcPts val="0"/>
              </a:spcBef>
              <a:buSzPct val="100000"/>
              <a:buFont typeface="Arial" pitchFamily="34"/>
              <a:buChar char="•"/>
            </a:pPr>
            <a:endParaRPr lang="fr-FR" dirty="0">
              <a:latin typeface="Calibri"/>
            </a:endParaRPr>
          </a:p>
        </p:txBody>
      </p:sp>
      <p:sp>
        <p:nvSpPr>
          <p:cNvPr id="4" name="Espace réservé du numéro de diapositive 3"/>
          <p:cNvSpPr>
            <a:spLocks noGrp="1"/>
          </p:cNvSpPr>
          <p:nvPr>
            <p:ph type="sldNum" sz="quarter" idx="4294967295"/>
          </p:nvPr>
        </p:nvSpPr>
        <p:spPr>
          <a:xfrm>
            <a:off x="9448800" y="6356350"/>
            <a:ext cx="2743200" cy="365125"/>
          </a:xfrm>
        </p:spPr>
        <p:txBody>
          <a:bodyPr/>
          <a:lstStyle/>
          <a:p>
            <a:pPr lvl="0"/>
            <a:fld id="{E127A6CB-7236-4B46-AC32-65663BC1BA8D}" type="slidenum">
              <a:rPr lang="fr-FR" smtClean="0"/>
              <a:t>20</a:t>
            </a:fld>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490" y="297007"/>
            <a:ext cx="3516509" cy="3474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42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261257" y="1124640"/>
            <a:ext cx="11707586" cy="5001480"/>
          </a:xfrm>
          <a:noFill/>
          <a:ln>
            <a:noFill/>
          </a:ln>
        </p:spPr>
        <p:txBody>
          <a:bodyPr vert="horz" wrap="square" lIns="91440" tIns="45720" rIns="91440" bIns="45720" rtlCol="0" anchor="t" anchorCtr="0">
            <a:normAutofit fontScale="92500" lnSpcReduction="10000"/>
          </a:bodyPr>
          <a:lstStyle/>
          <a:p>
            <a:pPr marL="343080" indent="-342000" hangingPunct="1">
              <a:lnSpc>
                <a:spcPct val="120000"/>
              </a:lnSpc>
              <a:spcBef>
                <a:spcPts val="0"/>
              </a:spcBef>
              <a:buSzPct val="100000"/>
              <a:buFont typeface="Arial" pitchFamily="34"/>
              <a:buChar char="•"/>
            </a:pPr>
            <a:r>
              <a:rPr lang="fr-FR" dirty="0" smtClean="0">
                <a:latin typeface="Calibri"/>
              </a:rPr>
              <a:t>Caractéristiques </a:t>
            </a:r>
            <a:r>
              <a:rPr lang="fr-FR" dirty="0">
                <a:latin typeface="Calibri"/>
              </a:rPr>
              <a:t>d’un </a:t>
            </a:r>
            <a:r>
              <a:rPr lang="fr-FR" dirty="0" smtClean="0">
                <a:latin typeface="Calibri"/>
              </a:rPr>
              <a:t>objectif</a:t>
            </a:r>
            <a:endParaRPr lang="fr-FR" dirty="0">
              <a:latin typeface="Calibri"/>
            </a:endParaRPr>
          </a:p>
          <a:p>
            <a:pPr marL="433080" lvl="1" indent="0">
              <a:lnSpc>
                <a:spcPct val="120000"/>
              </a:lnSpc>
              <a:spcBef>
                <a:spcPts val="0"/>
              </a:spcBef>
              <a:buSzPct val="100000"/>
              <a:buNone/>
            </a:pPr>
            <a:r>
              <a:rPr lang="fr-FR" i="1" dirty="0">
                <a:latin typeface="Calibri"/>
              </a:rPr>
              <a:t>Trucs et astuces pour définir un objectif , utiliser l'acronyme SMART, (futé en anglais) </a:t>
            </a:r>
            <a:r>
              <a:rPr lang="fr-FR" i="1" dirty="0" smtClean="0">
                <a:latin typeface="Calibri"/>
              </a:rPr>
              <a:t>:</a:t>
            </a:r>
          </a:p>
          <a:p>
            <a:pPr marL="433080" lvl="1" indent="0">
              <a:lnSpc>
                <a:spcPct val="120000"/>
              </a:lnSpc>
              <a:spcBef>
                <a:spcPts val="0"/>
              </a:spcBef>
              <a:buSzPct val="100000"/>
              <a:buNone/>
            </a:pPr>
            <a:endParaRPr lang="fr-FR" i="1" dirty="0">
              <a:latin typeface="Calibri"/>
            </a:endParaRP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Spécifique</a:t>
            </a:r>
            <a:endParaRPr lang="fr-FR" dirty="0">
              <a:latin typeface="Calibri"/>
            </a:endParaRP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Mesurable</a:t>
            </a:r>
            <a:endParaRPr lang="fr-FR" dirty="0">
              <a:latin typeface="Calibri"/>
            </a:endParaRP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Accessible</a:t>
            </a:r>
            <a:endParaRPr lang="fr-FR" dirty="0">
              <a:latin typeface="Calibri"/>
            </a:endParaRP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Réaliste</a:t>
            </a:r>
            <a:endParaRPr lang="fr-FR" dirty="0">
              <a:latin typeface="Calibri"/>
            </a:endParaRP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Temps (échéance </a:t>
            </a:r>
            <a:r>
              <a:rPr lang="fr-FR" dirty="0">
                <a:latin typeface="Calibri"/>
              </a:rPr>
              <a:t>fixée)</a:t>
            </a:r>
          </a:p>
          <a:p>
            <a:pPr marL="343080" indent="-342000" hangingPunct="1">
              <a:lnSpc>
                <a:spcPct val="120000"/>
              </a:lnSpc>
              <a:spcBef>
                <a:spcPts val="0"/>
              </a:spcBef>
              <a:buSzPct val="100000"/>
              <a:buFont typeface="Arial" pitchFamily="34"/>
              <a:buChar char="•"/>
            </a:pPr>
            <a:endParaRPr lang="fr-FR" dirty="0">
              <a:latin typeface="Calibri"/>
            </a:endParaRPr>
          </a:p>
          <a:p>
            <a:pPr marL="433080" lvl="1" indent="0">
              <a:lnSpc>
                <a:spcPct val="120000"/>
              </a:lnSpc>
              <a:spcBef>
                <a:spcPts val="0"/>
              </a:spcBef>
              <a:buSzPct val="100000"/>
              <a:buNone/>
            </a:pPr>
            <a:r>
              <a:rPr lang="fr-FR" i="1" dirty="0">
                <a:latin typeface="Calibri"/>
              </a:rPr>
              <a:t>A la fin de l’objectif si on rajoute « de manière à » ou bien « pour » on doit trouver le but ou la finalité de l’objectif</a:t>
            </a:r>
          </a:p>
          <a:p>
            <a:pPr marL="433080" lvl="1" indent="0">
              <a:lnSpc>
                <a:spcPct val="120000"/>
              </a:lnSpc>
              <a:spcBef>
                <a:spcPts val="0"/>
              </a:spcBef>
              <a:buSzPct val="100000"/>
              <a:buNone/>
            </a:pPr>
            <a:r>
              <a:rPr lang="fr-FR" i="1" dirty="0">
                <a:latin typeface="Calibri"/>
              </a:rPr>
              <a:t>Chaque objectif doit contenir un verbe (d’action si possible)</a:t>
            </a:r>
          </a:p>
        </p:txBody>
      </p:sp>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21</a:t>
            </a:fld>
            <a:endParaRPr lang="fr-FR"/>
          </a:p>
        </p:txBody>
      </p:sp>
      <p:sp>
        <p:nvSpPr>
          <p:cNvPr id="5" name="Titre 1"/>
          <p:cNvSpPr>
            <a:spLocks noGrp="1"/>
          </p:cNvSpPr>
          <p:nvPr>
            <p:ph type="title"/>
          </p:nvPr>
        </p:nvSpPr>
        <p:spPr>
          <a:xfrm>
            <a:off x="838200" y="3175"/>
            <a:ext cx="10515600" cy="906825"/>
          </a:xfrm>
        </p:spPr>
        <p:txBody>
          <a:bodyPr/>
          <a:lstStyle/>
          <a:p>
            <a:pPr algn="ctr"/>
            <a:r>
              <a:rPr lang="fr-FR" b="1" u="sng" dirty="0" smtClean="0"/>
              <a:t>Pilotage et objectifs</a:t>
            </a:r>
            <a:endParaRPr lang="fr-FR" b="1" u="sng" dirty="0"/>
          </a:p>
        </p:txBody>
      </p:sp>
    </p:spTree>
    <p:extLst>
      <p:ext uri="{BB962C8B-B14F-4D97-AF65-F5344CB8AC3E}">
        <p14:creationId xmlns:p14="http://schemas.microsoft.com/office/powerpoint/2010/main" val="136168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1981200" y="1124640"/>
            <a:ext cx="8229600" cy="5001480"/>
          </a:xfrm>
          <a:noFill/>
          <a:ln>
            <a:noFill/>
          </a:ln>
        </p:spPr>
        <p:txBody>
          <a:bodyPr vert="horz" wrap="square" lIns="91440" tIns="45720" rIns="91440" bIns="45720" rtlCol="0" anchor="t" anchorCtr="0">
            <a:normAutofit/>
          </a:bodyPr>
          <a:lstStyle/>
          <a:p>
            <a:pPr marL="343080" indent="-342000" hangingPunct="1">
              <a:lnSpc>
                <a:spcPct val="120000"/>
              </a:lnSpc>
              <a:spcBef>
                <a:spcPts val="0"/>
              </a:spcBef>
              <a:buSzPct val="100000"/>
              <a:buFont typeface="Arial" pitchFamily="34"/>
              <a:buChar char="•"/>
            </a:pPr>
            <a:r>
              <a:rPr lang="fr-FR" dirty="0" smtClean="0">
                <a:latin typeface="Calibri"/>
              </a:rPr>
              <a:t>Comment savoir si j’ai atteint mon objectif ?</a:t>
            </a:r>
          </a:p>
          <a:p>
            <a:pPr marL="433080" lvl="1" indent="0">
              <a:lnSpc>
                <a:spcPct val="120000"/>
              </a:lnSpc>
              <a:spcBef>
                <a:spcPts val="0"/>
              </a:spcBef>
              <a:buSzPct val="100000"/>
              <a:buNone/>
            </a:pPr>
            <a:endParaRPr lang="fr-FR" dirty="0">
              <a:latin typeface="Calibri"/>
            </a:endParaRPr>
          </a:p>
          <a:p>
            <a:pPr marL="433080" lvl="1" indent="0">
              <a:lnSpc>
                <a:spcPct val="120000"/>
              </a:lnSpc>
              <a:spcBef>
                <a:spcPts val="0"/>
              </a:spcBef>
              <a:buSzPct val="100000"/>
              <a:buNone/>
            </a:pPr>
            <a:endParaRPr lang="fr-FR" dirty="0" smtClean="0">
              <a:latin typeface="Calibri"/>
            </a:endParaRPr>
          </a:p>
          <a:p>
            <a:pPr marL="343080" indent="-342000" hangingPunct="1">
              <a:lnSpc>
                <a:spcPct val="120000"/>
              </a:lnSpc>
              <a:spcBef>
                <a:spcPts val="0"/>
              </a:spcBef>
              <a:buSzPct val="100000"/>
              <a:buFont typeface="Arial" pitchFamily="34"/>
              <a:buChar char="•"/>
            </a:pPr>
            <a:endParaRPr lang="fr-FR" dirty="0">
              <a:latin typeface="Calibri"/>
            </a:endParaRPr>
          </a:p>
        </p:txBody>
      </p:sp>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22</a:t>
            </a:fld>
            <a:endParaRPr lang="fr-F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833" y="1772816"/>
            <a:ext cx="2892651" cy="378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a:xfrm>
            <a:off x="838200" y="3175"/>
            <a:ext cx="10515600" cy="906825"/>
          </a:xfrm>
        </p:spPr>
        <p:txBody>
          <a:bodyPr/>
          <a:lstStyle/>
          <a:p>
            <a:pPr algn="ctr"/>
            <a:r>
              <a:rPr lang="fr-FR" b="1" u="sng" dirty="0" smtClean="0"/>
              <a:t>Pilotage et objectifs</a:t>
            </a:r>
            <a:endParaRPr lang="fr-FR" b="1" u="sng" dirty="0"/>
          </a:p>
        </p:txBody>
      </p:sp>
    </p:spTree>
    <p:extLst>
      <p:ext uri="{BB962C8B-B14F-4D97-AF65-F5344CB8AC3E}">
        <p14:creationId xmlns:p14="http://schemas.microsoft.com/office/powerpoint/2010/main" val="2630387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772883" y="1124640"/>
            <a:ext cx="10210801" cy="5001480"/>
          </a:xfrm>
          <a:noFill/>
          <a:ln>
            <a:noFill/>
          </a:ln>
        </p:spPr>
        <p:txBody>
          <a:bodyPr vert="horz" wrap="square" lIns="91440" tIns="45720" rIns="91440" bIns="45720" rtlCol="0" anchor="t" anchorCtr="0">
            <a:normAutofit/>
          </a:bodyPr>
          <a:lstStyle/>
          <a:p>
            <a:pPr marL="343080" indent="-342000" hangingPunct="1">
              <a:lnSpc>
                <a:spcPct val="120000"/>
              </a:lnSpc>
              <a:spcBef>
                <a:spcPts val="0"/>
              </a:spcBef>
              <a:buSzPct val="100000"/>
              <a:buFont typeface="Arial" pitchFamily="34"/>
              <a:buChar char="•"/>
            </a:pPr>
            <a:r>
              <a:rPr lang="fr-FR" b="1" dirty="0" smtClean="0">
                <a:solidFill>
                  <a:schemeClr val="tx2"/>
                </a:solidFill>
                <a:latin typeface="Calibri"/>
              </a:rPr>
              <a:t>Comment savoir si j’ai atteint mon objectif ?</a:t>
            </a: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Définir le résultat attendu / </a:t>
            </a:r>
            <a:r>
              <a:rPr lang="fr-FR" dirty="0">
                <a:latin typeface="Calibri"/>
              </a:rPr>
              <a:t>c</a:t>
            </a:r>
            <a:r>
              <a:rPr lang="fr-FR" dirty="0" smtClean="0">
                <a:latin typeface="Calibri"/>
              </a:rPr>
              <a:t>ible</a:t>
            </a: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Pouvoir mesurer l’atteinte du résultat, l’écart au résultat attendu</a:t>
            </a:r>
          </a:p>
          <a:p>
            <a:pPr marL="343080" lvl="1" indent="-342000">
              <a:lnSpc>
                <a:spcPct val="120000"/>
              </a:lnSpc>
              <a:spcBef>
                <a:spcPts val="0"/>
              </a:spcBef>
              <a:buSzPct val="100000"/>
              <a:buFont typeface="Arial" pitchFamily="34"/>
              <a:buChar char="•"/>
            </a:pPr>
            <a:r>
              <a:rPr lang="fr-FR" sz="3200" b="1" dirty="0">
                <a:solidFill>
                  <a:schemeClr val="tx2"/>
                </a:solidFill>
                <a:latin typeface="Calibri"/>
              </a:rPr>
              <a:t>Et après ?</a:t>
            </a: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Disposer d’instruments de mesure (indicateurs)</a:t>
            </a: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Savoir les lire et les interpréter</a:t>
            </a:r>
          </a:p>
          <a:p>
            <a:pPr marL="890280" lvl="1" indent="-457200">
              <a:lnSpc>
                <a:spcPct val="120000"/>
              </a:lnSpc>
              <a:spcBef>
                <a:spcPts val="0"/>
              </a:spcBef>
              <a:buSzPct val="100000"/>
              <a:buFont typeface="Wingdings" panose="05000000000000000000" pitchFamily="2" charset="2"/>
              <a:buChar char="Ø"/>
            </a:pPr>
            <a:r>
              <a:rPr lang="fr-FR" dirty="0" smtClean="0">
                <a:latin typeface="Calibri"/>
              </a:rPr>
              <a:t>Connaitre le contexte et définir une échelle de « satisfaction (jugement)» </a:t>
            </a:r>
          </a:p>
          <a:p>
            <a:pPr marL="890280" lvl="1" indent="-457200">
              <a:lnSpc>
                <a:spcPct val="120000"/>
              </a:lnSpc>
              <a:spcBef>
                <a:spcPts val="0"/>
              </a:spcBef>
              <a:buSzPct val="100000"/>
              <a:buFont typeface="Wingdings" panose="05000000000000000000" pitchFamily="2" charset="2"/>
              <a:buChar char="Ø"/>
            </a:pPr>
            <a:endParaRPr lang="fr-FR" dirty="0">
              <a:latin typeface="Calibri"/>
            </a:endParaRPr>
          </a:p>
        </p:txBody>
      </p:sp>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23</a:t>
            </a:fld>
            <a:endParaRPr lang="fr-FR"/>
          </a:p>
        </p:txBody>
      </p:sp>
      <p:sp>
        <p:nvSpPr>
          <p:cNvPr id="5" name="Titre 1"/>
          <p:cNvSpPr>
            <a:spLocks noGrp="1"/>
          </p:cNvSpPr>
          <p:nvPr>
            <p:ph type="title"/>
          </p:nvPr>
        </p:nvSpPr>
        <p:spPr>
          <a:xfrm>
            <a:off x="838200" y="3175"/>
            <a:ext cx="10515600" cy="906825"/>
          </a:xfrm>
        </p:spPr>
        <p:txBody>
          <a:bodyPr/>
          <a:lstStyle/>
          <a:p>
            <a:pPr algn="ctr"/>
            <a:r>
              <a:rPr lang="fr-FR" b="1" u="sng" dirty="0" smtClean="0"/>
              <a:t>Pilotage et objectifs</a:t>
            </a:r>
            <a:endParaRPr lang="fr-FR" b="1" u="sng" dirty="0"/>
          </a:p>
        </p:txBody>
      </p:sp>
    </p:spTree>
    <p:extLst>
      <p:ext uri="{BB962C8B-B14F-4D97-AF65-F5344CB8AC3E}">
        <p14:creationId xmlns:p14="http://schemas.microsoft.com/office/powerpoint/2010/main" val="374704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p:nvPr>
        </p:nvSpPr>
        <p:spPr>
          <a:xfrm>
            <a:off x="1945196" y="794321"/>
            <a:ext cx="8229600" cy="11430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400" i="1" dirty="0"/>
              <a:t>Les indicateurs : Quelles interprétations ?</a:t>
            </a:r>
          </a:p>
        </p:txBody>
      </p:sp>
      <p:pic>
        <p:nvPicPr>
          <p:cNvPr id="4" name="Picture 2"/>
          <p:cNvPicPr>
            <a:picLocks noChangeAspect="1"/>
          </p:cNvPicPr>
          <p:nvPr/>
        </p:nvPicPr>
        <p:blipFill>
          <a:blip r:embed="rId3"/>
          <a:srcRect/>
          <a:stretch>
            <a:fillRect/>
          </a:stretch>
        </p:blipFill>
        <p:spPr>
          <a:xfrm>
            <a:off x="2639617" y="1556792"/>
            <a:ext cx="6552719" cy="4899240"/>
          </a:xfrm>
          <a:prstGeom prst="rect">
            <a:avLst/>
          </a:prstGeom>
          <a:noFill/>
          <a:ln>
            <a:noFill/>
          </a:ln>
        </p:spPr>
      </p:pic>
      <p:sp>
        <p:nvSpPr>
          <p:cNvPr id="5" name="ZoneTexte 4"/>
          <p:cNvSpPr txBox="1"/>
          <p:nvPr/>
        </p:nvSpPr>
        <p:spPr>
          <a:xfrm>
            <a:off x="7032000" y="5922719"/>
            <a:ext cx="1055610" cy="264560"/>
          </a:xfrm>
          <a:prstGeom prst="rect">
            <a:avLst/>
          </a:prstGeom>
          <a:noFill/>
          <a:ln>
            <a:noFill/>
          </a:ln>
        </p:spPr>
        <p:txBody>
          <a:bodyPr vert="horz" wrap="none" lIns="91440" tIns="45720" rIns="91440" bIns="45720" anchor="t" anchorCtr="0" compatLnSpc="0">
            <a:spAutoFit/>
          </a:bodyPr>
          <a:lstStyle/>
          <a:p>
            <a:r>
              <a:rPr lang="fr-FR" sz="1100" i="1">
                <a:solidFill>
                  <a:srgbClr val="000000"/>
                </a:solidFill>
                <a:latin typeface="Calibri" pitchFamily="18"/>
                <a:ea typeface="Microsoft YaHei" pitchFamily="2"/>
                <a:cs typeface="Mangal" pitchFamily="2"/>
              </a:rPr>
              <a:t>Philippe Geluck</a:t>
            </a:r>
          </a:p>
        </p:txBody>
      </p:sp>
      <p:sp>
        <p:nvSpPr>
          <p:cNvPr id="6" name="Espace réservé du numéro de diapositive 5"/>
          <p:cNvSpPr>
            <a:spLocks noGrp="1"/>
          </p:cNvSpPr>
          <p:nvPr>
            <p:ph type="sldNum" sz="quarter" idx="8"/>
          </p:nvPr>
        </p:nvSpPr>
        <p:spPr/>
        <p:txBody>
          <a:bodyPr/>
          <a:lstStyle/>
          <a:p>
            <a:pPr lvl="0"/>
            <a:fld id="{E127A6CB-7236-4B46-AC32-65663BC1BA8D}" type="slidenum">
              <a:rPr lang="fr-FR" smtClean="0"/>
              <a:t>24</a:t>
            </a:fld>
            <a:endParaRPr lang="fr-FR"/>
          </a:p>
        </p:txBody>
      </p:sp>
      <p:sp>
        <p:nvSpPr>
          <p:cNvPr id="8" name="ZoneTexte 7"/>
          <p:cNvSpPr txBox="1"/>
          <p:nvPr/>
        </p:nvSpPr>
        <p:spPr>
          <a:xfrm>
            <a:off x="1524000" y="9886"/>
            <a:ext cx="9144000" cy="369332"/>
          </a:xfrm>
          <a:prstGeom prst="rect">
            <a:avLst/>
          </a:prstGeom>
          <a:solidFill>
            <a:schemeClr val="accent3">
              <a:lumMod val="40000"/>
              <a:lumOff val="60000"/>
            </a:schemeClr>
          </a:solidFill>
        </p:spPr>
        <p:txBody>
          <a:bodyPr wrap="square" rtlCol="0">
            <a:spAutoFit/>
          </a:bodyPr>
          <a:lstStyle/>
          <a:p>
            <a:r>
              <a:rPr lang="fr-FR" dirty="0"/>
              <a:t>1. Rappel des notions de pilotage</a:t>
            </a:r>
          </a:p>
        </p:txBody>
      </p:sp>
    </p:spTree>
    <p:extLst>
      <p:ext uri="{BB962C8B-B14F-4D97-AF65-F5344CB8AC3E}">
        <p14:creationId xmlns:p14="http://schemas.microsoft.com/office/powerpoint/2010/main" val="1316354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436F225E-F127-4D2A-89E9-F06A7FB8842C}" type="slidenum">
              <a:rPr lang="fr-FR"/>
              <a:pPr>
                <a:defRPr/>
              </a:pPr>
              <a:t>25</a:t>
            </a:fld>
            <a:endParaRPr lang="fr-FR"/>
          </a:p>
        </p:txBody>
      </p:sp>
      <p:sp>
        <p:nvSpPr>
          <p:cNvPr id="58373"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4"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pic>
        <p:nvPicPr>
          <p:cNvPr id="58377" name="Picture 6" descr="http://aide.colorvote.com/images/pixel.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5"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4"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3"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2"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p:cNvSpPr>
            <a:spLocks noGrp="1"/>
          </p:cNvSpPr>
          <p:nvPr>
            <p:ph idx="4294967295"/>
          </p:nvPr>
        </p:nvSpPr>
        <p:spPr>
          <a:xfrm>
            <a:off x="1703512" y="620689"/>
            <a:ext cx="8229600" cy="4525963"/>
          </a:xfrm>
          <a:prstGeom prst="rect">
            <a:avLst/>
          </a:prstGeom>
        </p:spPr>
        <p:txBody>
          <a:bodyPr/>
          <a:lstStyle/>
          <a:p>
            <a:r>
              <a:rPr lang="fr-FR" dirty="0" smtClean="0">
                <a:solidFill>
                  <a:schemeClr val="tx2">
                    <a:lumMod val="60000"/>
                    <a:lumOff val="40000"/>
                  </a:schemeClr>
                </a:solidFill>
                <a:latin typeface="+mj-lt"/>
              </a:rPr>
              <a:t>Quelle interprétation ?</a:t>
            </a:r>
            <a:endParaRPr lang="fr-FR" dirty="0">
              <a:solidFill>
                <a:schemeClr val="tx2">
                  <a:lumMod val="60000"/>
                  <a:lumOff val="40000"/>
                </a:schemeClr>
              </a:solidFill>
              <a:latin typeface="+mj-lt"/>
            </a:endParaRPr>
          </a:p>
        </p:txBody>
      </p:sp>
      <p:sp>
        <p:nvSpPr>
          <p:cNvPr id="2" name="ZoneTexte 1"/>
          <p:cNvSpPr txBox="1"/>
          <p:nvPr/>
        </p:nvSpPr>
        <p:spPr>
          <a:xfrm>
            <a:off x="3216463" y="2480714"/>
            <a:ext cx="5759077" cy="2554545"/>
          </a:xfrm>
          <a:prstGeom prst="rect">
            <a:avLst/>
          </a:prstGeom>
          <a:noFill/>
        </p:spPr>
        <p:txBody>
          <a:bodyPr wrap="none" rtlCol="0">
            <a:spAutoFit/>
          </a:bodyPr>
          <a:lstStyle/>
          <a:p>
            <a:pPr algn="ctr"/>
            <a:r>
              <a:rPr lang="fr-FR" sz="4000" b="1" dirty="0">
                <a:solidFill>
                  <a:schemeClr val="accent1">
                    <a:lumMod val="75000"/>
                  </a:schemeClr>
                </a:solidFill>
              </a:rPr>
              <a:t>Le thermomètre affiche 6°</a:t>
            </a:r>
          </a:p>
          <a:p>
            <a:pPr algn="ctr"/>
            <a:endParaRPr lang="fr-FR" sz="4000" dirty="0"/>
          </a:p>
          <a:p>
            <a:pPr algn="ctr"/>
            <a:endParaRPr lang="fr-FR" sz="4000" dirty="0"/>
          </a:p>
          <a:p>
            <a:pPr algn="ctr"/>
            <a:r>
              <a:rPr lang="fr-FR" sz="4000" dirty="0"/>
              <a:t>Donnée ou information ?</a:t>
            </a:r>
          </a:p>
        </p:txBody>
      </p:sp>
    </p:spTree>
    <p:extLst>
      <p:ext uri="{BB962C8B-B14F-4D97-AF65-F5344CB8AC3E}">
        <p14:creationId xmlns:p14="http://schemas.microsoft.com/office/powerpoint/2010/main" val="3066955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436F225E-F127-4D2A-89E9-F06A7FB8842C}" type="slidenum">
              <a:rPr lang="fr-FR"/>
              <a:pPr>
                <a:defRPr/>
              </a:pPr>
              <a:t>26</a:t>
            </a:fld>
            <a:endParaRPr lang="fr-FR"/>
          </a:p>
        </p:txBody>
      </p:sp>
      <p:sp>
        <p:nvSpPr>
          <p:cNvPr id="58373"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4"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5837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pic>
        <p:nvPicPr>
          <p:cNvPr id="58377" name="Picture 6" descr="http://aide.colorvote.com/images/pixel.gif"/>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5"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4"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3"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2" descr="http://aide.colorvote.com/images/pixel.gif"/>
          <p:cNvPicPr>
            <a:picLocks noChangeAspect="1" noChangeArrowheads="1"/>
          </p:cNvPicPr>
          <p:nvPr/>
        </p:nvPicPr>
        <p:blipFill>
          <a:blip r:embed="rId4"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6"/>
          <p:cNvSpPr>
            <a:spLocks noGrp="1"/>
          </p:cNvSpPr>
          <p:nvPr>
            <p:ph idx="4294967295"/>
          </p:nvPr>
        </p:nvSpPr>
        <p:spPr>
          <a:xfrm>
            <a:off x="1703512" y="620689"/>
            <a:ext cx="8229600" cy="4525963"/>
          </a:xfrm>
          <a:prstGeom prst="rect">
            <a:avLst/>
          </a:prstGeom>
        </p:spPr>
        <p:txBody>
          <a:bodyPr/>
          <a:lstStyle/>
          <a:p>
            <a:r>
              <a:rPr lang="fr-FR" dirty="0" smtClean="0">
                <a:solidFill>
                  <a:schemeClr val="tx2">
                    <a:lumMod val="60000"/>
                    <a:lumOff val="40000"/>
                  </a:schemeClr>
                </a:solidFill>
                <a:latin typeface="+mj-lt"/>
              </a:rPr>
              <a:t>Quelle interprétation ?</a:t>
            </a:r>
            <a:endParaRPr lang="fr-FR" dirty="0">
              <a:solidFill>
                <a:schemeClr val="tx2">
                  <a:lumMod val="60000"/>
                  <a:lumOff val="40000"/>
                </a:schemeClr>
              </a:solidFill>
              <a:latin typeface="+mj-lt"/>
            </a:endParaRPr>
          </a:p>
        </p:txBody>
      </p:sp>
      <p:sp>
        <p:nvSpPr>
          <p:cNvPr id="2" name="ZoneTexte 1"/>
          <p:cNvSpPr txBox="1"/>
          <p:nvPr/>
        </p:nvSpPr>
        <p:spPr>
          <a:xfrm>
            <a:off x="2063552" y="1225689"/>
            <a:ext cx="7704856" cy="3754874"/>
          </a:xfrm>
          <a:prstGeom prst="rect">
            <a:avLst/>
          </a:prstGeom>
          <a:noFill/>
        </p:spPr>
        <p:txBody>
          <a:bodyPr wrap="square" rtlCol="0">
            <a:spAutoFit/>
          </a:bodyPr>
          <a:lstStyle/>
          <a:p>
            <a:pPr algn="ctr"/>
            <a:r>
              <a:rPr lang="fr-FR" sz="4000" b="1" dirty="0">
                <a:solidFill>
                  <a:schemeClr val="accent1">
                    <a:lumMod val="75000"/>
                  </a:schemeClr>
                </a:solidFill>
              </a:rPr>
              <a:t>Le thermomètre affiche 6°</a:t>
            </a:r>
            <a:endParaRPr lang="fr-FR" sz="4000" dirty="0"/>
          </a:p>
          <a:p>
            <a:pPr algn="ctr"/>
            <a:r>
              <a:rPr lang="fr-FR" sz="4000" dirty="0"/>
              <a:t>C’est une donnée….</a:t>
            </a:r>
          </a:p>
          <a:p>
            <a:pPr algn="ctr"/>
            <a:r>
              <a:rPr lang="fr-FR" sz="3200" dirty="0"/>
              <a:t>mais sans contexte,</a:t>
            </a:r>
          </a:p>
          <a:p>
            <a:pPr algn="ctr"/>
            <a:r>
              <a:rPr lang="fr-FR" sz="3200" dirty="0"/>
              <a:t>elle reste seulement une donnée…</a:t>
            </a:r>
          </a:p>
          <a:p>
            <a:pPr algn="ctr"/>
            <a:endParaRPr lang="fr-FR" sz="1400" dirty="0"/>
          </a:p>
          <a:p>
            <a:pPr algn="ctr"/>
            <a:r>
              <a:rPr lang="fr-FR" sz="4000" dirty="0"/>
              <a:t>Avec les infos de contexte…on parlera d’information</a:t>
            </a:r>
          </a:p>
        </p:txBody>
      </p:sp>
      <p:sp>
        <p:nvSpPr>
          <p:cNvPr id="15" name="Rectangle 14"/>
          <p:cNvSpPr/>
          <p:nvPr/>
        </p:nvSpPr>
        <p:spPr>
          <a:xfrm>
            <a:off x="3975274" y="5229200"/>
            <a:ext cx="449699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sz="3200" b="1" dirty="0"/>
              <a:t>Information =</a:t>
            </a:r>
          </a:p>
          <a:p>
            <a:pPr algn="ctr"/>
            <a:r>
              <a:rPr lang="fr-FR" sz="3200" b="1" dirty="0"/>
              <a:t>Donnée(s) + Signification(s)</a:t>
            </a:r>
            <a:endParaRPr lang="fr-FR" sz="3200" dirty="0"/>
          </a:p>
        </p:txBody>
      </p:sp>
    </p:spTree>
    <p:extLst>
      <p:ext uri="{BB962C8B-B14F-4D97-AF65-F5344CB8AC3E}">
        <p14:creationId xmlns:p14="http://schemas.microsoft.com/office/powerpoint/2010/main" val="3824203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27</a:t>
            </a:fld>
            <a:endParaRPr lang="fr-FR"/>
          </a:p>
        </p:txBody>
      </p:sp>
      <p:sp>
        <p:nvSpPr>
          <p:cNvPr id="5" name="Espace réservé du contenu 4"/>
          <p:cNvSpPr>
            <a:spLocks noGrp="1"/>
          </p:cNvSpPr>
          <p:nvPr>
            <p:ph idx="1"/>
          </p:nvPr>
        </p:nvSpPr>
        <p:spPr/>
        <p:txBody>
          <a:bodyPr/>
          <a:lstStyle/>
          <a:p>
            <a:r>
              <a:rPr lang="fr-FR" dirty="0" smtClean="0">
                <a:latin typeface="+mj-lt"/>
              </a:rPr>
              <a:t>Indicateur :  définition ?</a:t>
            </a:r>
          </a:p>
          <a:p>
            <a:pPr lvl="1"/>
            <a:r>
              <a:rPr lang="fr-FR" dirty="0" smtClean="0">
                <a:latin typeface="+mj-lt"/>
              </a:rPr>
              <a:t>Instrument de mesure</a:t>
            </a:r>
          </a:p>
          <a:p>
            <a:pPr lvl="1"/>
            <a:r>
              <a:rPr lang="fr-FR" dirty="0" smtClean="0">
                <a:latin typeface="+mj-lt"/>
              </a:rPr>
              <a:t>Doit être interprété dans un contexte…</a:t>
            </a:r>
          </a:p>
          <a:p>
            <a:pPr lvl="1"/>
            <a:r>
              <a:rPr lang="fr-FR" dirty="0" smtClean="0">
                <a:latin typeface="+mj-lt"/>
              </a:rPr>
              <a:t>…en référence à une cible, une échelle de valeur</a:t>
            </a:r>
          </a:p>
          <a:p>
            <a:pPr lvl="1"/>
            <a:endParaRPr lang="fr-FR" dirty="0">
              <a:latin typeface="+mj-lt"/>
            </a:endParaRPr>
          </a:p>
          <a:p>
            <a:pPr lvl="1"/>
            <a:endParaRPr lang="fr-FR" dirty="0" smtClean="0">
              <a:latin typeface="+mj-lt"/>
            </a:endParaRPr>
          </a:p>
        </p:txBody>
      </p:sp>
    </p:spTree>
    <p:extLst>
      <p:ext uri="{BB962C8B-B14F-4D97-AF65-F5344CB8AC3E}">
        <p14:creationId xmlns:p14="http://schemas.microsoft.com/office/powerpoint/2010/main" val="1101145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4294967295"/>
          </p:nvPr>
        </p:nvSpPr>
        <p:spPr>
          <a:xfrm>
            <a:off x="8077200" y="6356351"/>
            <a:ext cx="2133600" cy="365125"/>
          </a:xfrm>
          <a:prstGeom prst="rect">
            <a:avLst/>
          </a:prstGeom>
        </p:spPr>
        <p:txBody>
          <a:bodyPr/>
          <a:lstStyle/>
          <a:p>
            <a:pPr>
              <a:defRPr/>
            </a:pPr>
            <a:fld id="{D222D77E-8446-4785-BEB2-B367667264C2}" type="slidenum">
              <a:rPr lang="fr-FR" smtClean="0"/>
              <a:pPr>
                <a:defRPr/>
              </a:pPr>
              <a:t>28</a:t>
            </a:fld>
            <a:endParaRPr lang="fr-FR" dirty="0"/>
          </a:p>
        </p:txBody>
      </p:sp>
      <p:sp>
        <p:nvSpPr>
          <p:cNvPr id="9220" name="Espace réservé du contenu 2"/>
          <p:cNvSpPr>
            <a:spLocks noGrp="1"/>
          </p:cNvSpPr>
          <p:nvPr>
            <p:ph idx="4294967295"/>
          </p:nvPr>
        </p:nvSpPr>
        <p:spPr>
          <a:xfrm>
            <a:off x="1919288" y="1500189"/>
            <a:ext cx="7834312" cy="4929187"/>
          </a:xfrm>
          <a:prstGeom prst="rect">
            <a:avLst/>
          </a:prstGeom>
        </p:spPr>
        <p:txBody>
          <a:bodyPr/>
          <a:lstStyle/>
          <a:p>
            <a:pPr marL="540000" lvl="1" indent="0">
              <a:buNone/>
              <a:defRPr/>
            </a:pPr>
            <a:r>
              <a:rPr lang="fr-FR" altLang="fr-FR" b="1" i="1" dirty="0">
                <a:solidFill>
                  <a:schemeClr val="tx2">
                    <a:lumMod val="60000"/>
                    <a:lumOff val="40000"/>
                  </a:schemeClr>
                </a:solidFill>
                <a:latin typeface="+mj-lt"/>
              </a:rPr>
              <a:t>Cas pratique</a:t>
            </a:r>
          </a:p>
          <a:p>
            <a:pPr lvl="1" eaLnBrk="1" hangingPunct="1">
              <a:buFont typeface="Wingdings" panose="05000000000000000000" pitchFamily="2" charset="2"/>
              <a:buChar char="ü"/>
              <a:defRPr/>
            </a:pPr>
            <a:endParaRPr lang="fr-FR" altLang="fr-FR" b="1" i="1" dirty="0">
              <a:solidFill>
                <a:prstClr val="black"/>
              </a:solidFill>
              <a:latin typeface="+mj-lt"/>
            </a:endParaRPr>
          </a:p>
          <a:p>
            <a:pPr lvl="1" eaLnBrk="1" hangingPunct="1">
              <a:buFont typeface="Wingdings" panose="05000000000000000000" pitchFamily="2" charset="2"/>
              <a:buChar char="ü"/>
              <a:defRPr/>
            </a:pPr>
            <a:endParaRPr lang="fr-FR" altLang="fr-FR" b="1" i="1" dirty="0">
              <a:solidFill>
                <a:prstClr val="black"/>
              </a:solidFill>
              <a:latin typeface="+mj-lt"/>
            </a:endParaRPr>
          </a:p>
          <a:p>
            <a:pPr marL="114300" indent="0" algn="ctr">
              <a:buNone/>
              <a:defRPr/>
            </a:pPr>
            <a:r>
              <a:rPr lang="fr-FR" altLang="fr-FR" b="1" dirty="0">
                <a:latin typeface="+mj-lt"/>
              </a:rPr>
              <a:t>Quels sont les 3 arguments/indicateurs qui devraient toujours m’aider à prendre la bonne décision ?</a:t>
            </a:r>
          </a:p>
        </p:txBody>
      </p:sp>
      <p:sp>
        <p:nvSpPr>
          <p:cNvPr id="14341"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4342"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4343"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4344"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pic>
        <p:nvPicPr>
          <p:cNvPr id="14345" name="Picture 6"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5"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3"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2"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81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4294967295"/>
          </p:nvPr>
        </p:nvSpPr>
        <p:spPr>
          <a:xfrm>
            <a:off x="8077200" y="6356351"/>
            <a:ext cx="2133600" cy="365125"/>
          </a:xfrm>
          <a:prstGeom prst="rect">
            <a:avLst/>
          </a:prstGeom>
        </p:spPr>
        <p:txBody>
          <a:bodyPr/>
          <a:lstStyle/>
          <a:p>
            <a:pPr>
              <a:defRPr/>
            </a:pPr>
            <a:fld id="{692F9979-3910-4C8C-B9AF-10C7F5EE8C82}" type="slidenum">
              <a:rPr lang="fr-FR" smtClean="0"/>
              <a:pPr>
                <a:defRPr/>
              </a:pPr>
              <a:t>29</a:t>
            </a:fld>
            <a:endParaRPr lang="fr-FR" dirty="0"/>
          </a:p>
        </p:txBody>
      </p:sp>
      <p:sp>
        <p:nvSpPr>
          <p:cNvPr id="9220" name="Espace réservé du contenu 2"/>
          <p:cNvSpPr>
            <a:spLocks noGrp="1"/>
          </p:cNvSpPr>
          <p:nvPr>
            <p:ph idx="4294967295"/>
          </p:nvPr>
        </p:nvSpPr>
        <p:spPr>
          <a:xfrm>
            <a:off x="182880" y="725487"/>
            <a:ext cx="10969533" cy="4929187"/>
          </a:xfrm>
          <a:prstGeom prst="rect">
            <a:avLst/>
          </a:prstGeom>
        </p:spPr>
        <p:txBody>
          <a:bodyPr>
            <a:normAutofit/>
          </a:bodyPr>
          <a:lstStyle/>
          <a:p>
            <a:pPr marL="108000" indent="0">
              <a:buNone/>
              <a:defRPr/>
            </a:pPr>
            <a:r>
              <a:rPr lang="fr-FR" altLang="fr-FR" sz="2400" b="1" i="1" dirty="0">
                <a:solidFill>
                  <a:schemeClr val="accent2"/>
                </a:solidFill>
                <a:latin typeface="+mj-lt"/>
              </a:rPr>
              <a:t>Des indicateurs pour mesurer/interpréter  un résultat</a:t>
            </a:r>
          </a:p>
          <a:p>
            <a:pPr marL="0" indent="0" algn="ctr">
              <a:buNone/>
              <a:defRPr/>
            </a:pPr>
            <a:r>
              <a:rPr lang="fr-FR" altLang="fr-FR" b="1" i="1" dirty="0">
                <a:latin typeface="+mj-lt"/>
              </a:rPr>
              <a:t>3 arguments/indicateurs qui </a:t>
            </a:r>
            <a:r>
              <a:rPr lang="fr-FR" altLang="fr-FR" sz="3200" b="1" i="1" dirty="0">
                <a:latin typeface="+mj-lt"/>
              </a:rPr>
              <a:t>devraient</a:t>
            </a:r>
            <a:r>
              <a:rPr lang="fr-FR" altLang="fr-FR" b="1" i="1" dirty="0">
                <a:latin typeface="+mj-lt"/>
              </a:rPr>
              <a:t> toujours m’aider à choisir la bonne décision</a:t>
            </a:r>
            <a:endParaRPr lang="fr-FR" altLang="fr-FR" i="1" dirty="0">
              <a:latin typeface="+mj-lt"/>
            </a:endParaRPr>
          </a:p>
          <a:p>
            <a:pPr marL="0" indent="0" algn="ctr">
              <a:buNone/>
              <a:defRPr/>
            </a:pPr>
            <a:r>
              <a:rPr lang="fr-FR" altLang="fr-FR" b="1" i="1" dirty="0">
                <a:latin typeface="+mj-lt"/>
              </a:rPr>
              <a:t>Le « triangle de la performance »</a:t>
            </a:r>
          </a:p>
          <a:p>
            <a:pPr marL="989012" lvl="3" indent="0">
              <a:buNone/>
              <a:defRPr/>
            </a:pPr>
            <a:endParaRPr lang="fr-FR" altLang="fr-FR" sz="5400" dirty="0">
              <a:latin typeface="+mj-lt"/>
            </a:endParaRPr>
          </a:p>
        </p:txBody>
      </p:sp>
      <p:sp>
        <p:nvSpPr>
          <p:cNvPr id="1536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66"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67"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sp>
        <p:nvSpPr>
          <p:cNvPr id="15368"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dirty="0"/>
          </a:p>
        </p:txBody>
      </p:sp>
      <p:pic>
        <p:nvPicPr>
          <p:cNvPr id="15369" name="Picture 6" descr="http://aide.colorvote.com/images/pixe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5" descr="http://aide.colorvote.com/images/pixe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4" descr="http://aide.colorvote.com/images/pixe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3" descr="http://aide.colorvote.com/images/pixe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 descr="http://aide.colorvote.com/images/pixel.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74" name="Objet 2"/>
          <p:cNvGraphicFramePr>
            <a:graphicFrameLocks noChangeAspect="1"/>
          </p:cNvGraphicFramePr>
          <p:nvPr>
            <p:extLst>
              <p:ext uri="{D42A27DB-BD31-4B8C-83A1-F6EECF244321}">
                <p14:modId xmlns:p14="http://schemas.microsoft.com/office/powerpoint/2010/main" val="3487622257"/>
              </p:ext>
            </p:extLst>
          </p:nvPr>
        </p:nvGraphicFramePr>
        <p:xfrm>
          <a:off x="2423498" y="2808513"/>
          <a:ext cx="6992739" cy="3386982"/>
        </p:xfrm>
        <a:graphic>
          <a:graphicData uri="http://schemas.openxmlformats.org/presentationml/2006/ole">
            <mc:AlternateContent xmlns:mc="http://schemas.openxmlformats.org/markup-compatibility/2006">
              <mc:Choice xmlns:v="urn:schemas-microsoft-com:vml" Requires="v">
                <p:oleObj spid="_x0000_s1156" name="Visio" r:id="rId5" imgW="3093855" imgH="2765357" progId="Visio.Drawing.11">
                  <p:embed/>
                </p:oleObj>
              </mc:Choice>
              <mc:Fallback>
                <p:oleObj name="Visio" r:id="rId5" imgW="3093855" imgH="2765357" progId="Visio.Drawing.11">
                  <p:embed/>
                  <p:pic>
                    <p:nvPicPr>
                      <p:cNvPr id="15374" name="Objet 2"/>
                      <p:cNvPicPr>
                        <a:picLocks noChangeAspect="1" noChangeArrowheads="1"/>
                      </p:cNvPicPr>
                      <p:nvPr/>
                    </p:nvPicPr>
                    <p:blipFill>
                      <a:blip r:embed="rId6"/>
                      <a:srcRect/>
                      <a:stretch>
                        <a:fillRect/>
                      </a:stretch>
                    </p:blipFill>
                    <p:spPr bwMode="auto">
                      <a:xfrm>
                        <a:off x="2423498" y="2808513"/>
                        <a:ext cx="6992739" cy="3386982"/>
                      </a:xfrm>
                      <a:prstGeom prst="rect">
                        <a:avLst/>
                      </a:prstGeom>
                      <a:noFill/>
                      <a:ln>
                        <a:noFill/>
                      </a:ln>
                      <a:extLst/>
                    </p:spPr>
                  </p:pic>
                </p:oleObj>
              </mc:Fallback>
            </mc:AlternateContent>
          </a:graphicData>
        </a:graphic>
      </p:graphicFrame>
      <p:sp>
        <p:nvSpPr>
          <p:cNvPr id="15375" name="ZoneTexte 3"/>
          <p:cNvSpPr txBox="1">
            <a:spLocks noChangeArrowheads="1"/>
          </p:cNvSpPr>
          <p:nvPr/>
        </p:nvSpPr>
        <p:spPr bwMode="auto">
          <a:xfrm>
            <a:off x="1628936" y="5713125"/>
            <a:ext cx="85818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fr-FR" altLang="fr-FR" b="1" dirty="0">
                <a:latin typeface="+mj-lt"/>
              </a:rPr>
              <a:t>C’est le « modèle » de décision le plus courant</a:t>
            </a:r>
          </a:p>
        </p:txBody>
      </p:sp>
    </p:spTree>
    <p:extLst>
      <p:ext uri="{BB962C8B-B14F-4D97-AF65-F5344CB8AC3E}">
        <p14:creationId xmlns:p14="http://schemas.microsoft.com/office/powerpoint/2010/main" val="387255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smtClean="0">
                <a:solidFill>
                  <a:srgbClr val="FF0000"/>
                </a:solidFill>
              </a:rPr>
              <a:t>Sommaire</a:t>
            </a:r>
            <a:endParaRPr lang="fr-FR" b="1" u="sng" dirty="0">
              <a:solidFill>
                <a:srgbClr val="FF0000"/>
              </a:solidFill>
            </a:endParaRPr>
          </a:p>
        </p:txBody>
      </p:sp>
      <p:sp>
        <p:nvSpPr>
          <p:cNvPr id="3" name="Espace réservé du contenu 2"/>
          <p:cNvSpPr>
            <a:spLocks noGrp="1"/>
          </p:cNvSpPr>
          <p:nvPr>
            <p:ph idx="1"/>
          </p:nvPr>
        </p:nvSpPr>
        <p:spPr>
          <a:xfrm>
            <a:off x="327410" y="1831150"/>
            <a:ext cx="11864590" cy="5026850"/>
          </a:xfrm>
        </p:spPr>
        <p:txBody>
          <a:bodyPr>
            <a:noAutofit/>
          </a:bodyPr>
          <a:lstStyle/>
          <a:p>
            <a:r>
              <a:rPr lang="fr-FR" sz="2800" dirty="0" smtClean="0"/>
              <a:t>Enjeux et contexte des démarches de pilotage de direction / service</a:t>
            </a:r>
          </a:p>
          <a:p>
            <a:pPr marL="0" indent="0">
              <a:buNone/>
            </a:pPr>
            <a:endParaRPr lang="fr-FR" dirty="0" smtClean="0"/>
          </a:p>
          <a:p>
            <a:r>
              <a:rPr lang="fr-FR" dirty="0" smtClean="0"/>
              <a:t>Projet de direction  : rappel des notions de pilotage (objectifs, indicateurs, tableaux de bords)</a:t>
            </a:r>
          </a:p>
          <a:p>
            <a:endParaRPr lang="fr-FR" dirty="0"/>
          </a:p>
          <a:p>
            <a:r>
              <a:rPr lang="fr-FR" dirty="0" smtClean="0"/>
              <a:t>Comment mettre en place un pilotage opérationnel ?</a:t>
            </a:r>
          </a:p>
          <a:p>
            <a:endParaRPr lang="fr-FR" dirty="0" smtClean="0"/>
          </a:p>
          <a:p>
            <a:r>
              <a:rPr lang="fr-FR" dirty="0"/>
              <a:t>Différence entre activités et </a:t>
            </a:r>
            <a:r>
              <a:rPr lang="fr-FR" dirty="0" smtClean="0"/>
              <a:t>projets</a:t>
            </a:r>
          </a:p>
          <a:p>
            <a:endParaRPr lang="fr-FR" dirty="0"/>
          </a:p>
          <a:p>
            <a:r>
              <a:rPr lang="fr-FR" dirty="0"/>
              <a:t>L</a:t>
            </a:r>
            <a:r>
              <a:rPr lang="fr-FR" dirty="0" smtClean="0"/>
              <a:t>a </a:t>
            </a:r>
            <a:r>
              <a:rPr lang="fr-FR" dirty="0"/>
              <a:t>maîtrise des éléments de mise en </a:t>
            </a:r>
            <a:r>
              <a:rPr lang="fr-FR" dirty="0" smtClean="0"/>
              <a:t>œuvre </a:t>
            </a:r>
            <a:r>
              <a:rPr lang="fr-FR" dirty="0"/>
              <a:t>d'une conduite de changement.</a:t>
            </a:r>
            <a:endParaRPr lang="fr-FR" dirty="0" smtClean="0"/>
          </a:p>
          <a:p>
            <a:endParaRPr lang="fr-FR" dirty="0" smtClean="0"/>
          </a:p>
        </p:txBody>
      </p:sp>
    </p:spTree>
    <p:extLst>
      <p:ext uri="{BB962C8B-B14F-4D97-AF65-F5344CB8AC3E}">
        <p14:creationId xmlns:p14="http://schemas.microsoft.com/office/powerpoint/2010/main" val="2999345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2"/>
          </p:nvPr>
        </p:nvSpPr>
        <p:spPr/>
        <p:txBody>
          <a:bodyPr/>
          <a:lstStyle/>
          <a:p>
            <a:pPr>
              <a:defRPr/>
            </a:pPr>
            <a:fld id="{B6A55763-03BA-4C3F-BB8F-5A3DA958A875}" type="slidenum">
              <a:rPr lang="fr-FR"/>
              <a:pPr>
                <a:defRPr/>
              </a:pPr>
              <a:t>30</a:t>
            </a:fld>
            <a:endParaRPr lang="fr-FR" dirty="0"/>
          </a:p>
        </p:txBody>
      </p:sp>
      <p:sp>
        <p:nvSpPr>
          <p:cNvPr id="18436" name="Espace réservé du contenu 2"/>
          <p:cNvSpPr>
            <a:spLocks noGrp="1"/>
          </p:cNvSpPr>
          <p:nvPr>
            <p:ph idx="4294967295"/>
          </p:nvPr>
        </p:nvSpPr>
        <p:spPr>
          <a:xfrm>
            <a:off x="1775520" y="691015"/>
            <a:ext cx="8229600" cy="4929187"/>
          </a:xfrm>
          <a:prstGeom prst="rect">
            <a:avLst/>
          </a:prstGeom>
        </p:spPr>
        <p:txBody>
          <a:bodyPr/>
          <a:lstStyle/>
          <a:p>
            <a:pPr marL="108000" lvl="1" indent="0">
              <a:lnSpc>
                <a:spcPct val="80000"/>
              </a:lnSpc>
              <a:spcBef>
                <a:spcPts val="1417"/>
              </a:spcBef>
              <a:buSzPct val="45000"/>
              <a:buNone/>
            </a:pPr>
            <a:r>
              <a:rPr lang="fr-FR" altLang="fr-FR" b="1" i="1" dirty="0">
                <a:solidFill>
                  <a:schemeClr val="tx2">
                    <a:lumMod val="60000"/>
                    <a:lumOff val="40000"/>
                  </a:schemeClr>
                </a:solidFill>
                <a:latin typeface="+mj-lt"/>
              </a:rPr>
              <a:t>Cas pratique : Choix d’un prestataire pour un appel d’offre</a:t>
            </a:r>
          </a:p>
          <a:p>
            <a:pPr marL="108000" lvl="1" indent="0">
              <a:lnSpc>
                <a:spcPct val="80000"/>
              </a:lnSpc>
              <a:spcBef>
                <a:spcPts val="1417"/>
              </a:spcBef>
              <a:buSzPct val="45000"/>
              <a:buNone/>
            </a:pPr>
            <a:endParaRPr lang="fr-FR" altLang="fr-FR" b="1" i="1" dirty="0">
              <a:solidFill>
                <a:schemeClr val="tx2">
                  <a:lumMod val="60000"/>
                  <a:lumOff val="40000"/>
                </a:schemeClr>
              </a:solidFill>
            </a:endParaRPr>
          </a:p>
          <a:p>
            <a:pPr eaLnBrk="1" hangingPunct="1">
              <a:lnSpc>
                <a:spcPct val="80000"/>
              </a:lnSpc>
            </a:pPr>
            <a:r>
              <a:rPr lang="fr-FR" altLang="fr-FR" b="1" dirty="0">
                <a:latin typeface="+mj-lt"/>
              </a:rPr>
              <a:t>Méthodes de « </a:t>
            </a:r>
            <a:r>
              <a:rPr lang="fr-FR" altLang="fr-FR" b="1" dirty="0" err="1">
                <a:latin typeface="+mj-lt"/>
              </a:rPr>
              <a:t>scoring</a:t>
            </a:r>
            <a:r>
              <a:rPr lang="fr-FR" altLang="fr-FR" b="1" dirty="0">
                <a:latin typeface="+mj-lt"/>
              </a:rPr>
              <a:t> » pour « arbitrer » une décision</a:t>
            </a:r>
          </a:p>
          <a:p>
            <a:pPr marL="540000" lvl="1" indent="0">
              <a:lnSpc>
                <a:spcPct val="80000"/>
              </a:lnSpc>
              <a:buNone/>
            </a:pPr>
            <a:r>
              <a:rPr lang="fr-FR" altLang="fr-FR" dirty="0">
                <a:latin typeface="+mj-lt"/>
              </a:rPr>
              <a:t>Principe : sur la base de critères quantifiables, une note est attribuée. Possibilité de pondérer la note dans le cas de plusieurs critères.</a:t>
            </a:r>
          </a:p>
          <a:p>
            <a:pPr lvl="2">
              <a:lnSpc>
                <a:spcPct val="80000"/>
              </a:lnSpc>
            </a:pPr>
            <a:r>
              <a:rPr lang="fr-FR" altLang="fr-FR" sz="1800" dirty="0">
                <a:latin typeface="+mj-lt"/>
              </a:rPr>
              <a:t>Exemple : Choix d’un prestataire pour un appel d’offre</a:t>
            </a:r>
          </a:p>
          <a:p>
            <a:pPr eaLnBrk="1" hangingPunct="1">
              <a:lnSpc>
                <a:spcPct val="80000"/>
              </a:lnSpc>
            </a:pPr>
            <a:endParaRPr lang="fr-FR" altLang="fr-FR" sz="2200" dirty="0">
              <a:latin typeface="+mj-lt"/>
            </a:endParaRPr>
          </a:p>
          <a:p>
            <a:pPr eaLnBrk="1" hangingPunct="1">
              <a:lnSpc>
                <a:spcPct val="80000"/>
              </a:lnSpc>
            </a:pPr>
            <a:endParaRPr lang="fr-FR" altLang="fr-FR" sz="2200" dirty="0">
              <a:latin typeface="+mj-lt"/>
            </a:endParaRPr>
          </a:p>
          <a:p>
            <a:pPr eaLnBrk="1" hangingPunct="1">
              <a:lnSpc>
                <a:spcPct val="80000"/>
              </a:lnSpc>
              <a:buFont typeface="Arial" charset="0"/>
              <a:buNone/>
            </a:pPr>
            <a:endParaRPr lang="fr-FR" altLang="fr-FR" sz="2100" b="1" i="1" dirty="0">
              <a:latin typeface="+mj-lt"/>
            </a:endParaRPr>
          </a:p>
          <a:p>
            <a:pPr marL="342900" lvl="3" indent="-342900">
              <a:lnSpc>
                <a:spcPct val="80000"/>
              </a:lnSpc>
              <a:buFont typeface="Wingdings" pitchFamily="2" charset="2"/>
              <a:buChar char="Ø"/>
            </a:pPr>
            <a:endParaRPr lang="fr-FR" altLang="fr-FR" sz="2100" b="1" i="1" dirty="0">
              <a:latin typeface="+mj-lt"/>
            </a:endParaRPr>
          </a:p>
          <a:p>
            <a:pPr eaLnBrk="1" hangingPunct="1">
              <a:lnSpc>
                <a:spcPct val="80000"/>
              </a:lnSpc>
              <a:buFont typeface="Arial" charset="0"/>
              <a:buNone/>
            </a:pPr>
            <a:endParaRPr lang="fr-FR" altLang="fr-FR" sz="2100" b="1" i="1" dirty="0">
              <a:latin typeface="+mj-lt"/>
            </a:endParaRPr>
          </a:p>
        </p:txBody>
      </p:sp>
      <p:sp>
        <p:nvSpPr>
          <p:cNvPr id="18437"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843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8439"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8440"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pic>
        <p:nvPicPr>
          <p:cNvPr id="18441" name="Picture 6"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5"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4"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3"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2"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4" name="Rectangle 3"/>
          <p:cNvSpPr/>
          <p:nvPr/>
        </p:nvSpPr>
        <p:spPr>
          <a:xfrm>
            <a:off x="2063552" y="1214997"/>
            <a:ext cx="8136904" cy="369332"/>
          </a:xfrm>
          <a:prstGeom prst="rect">
            <a:avLst/>
          </a:prstGeom>
        </p:spPr>
        <p:txBody>
          <a:bodyPr wrap="square">
            <a:spAutoFit/>
          </a:bodyPr>
          <a:lstStyle/>
          <a:p>
            <a:pPr>
              <a:defRPr/>
            </a:pPr>
            <a:r>
              <a:rPr lang="fr-FR" altLang="fr-FR" b="1" i="1" dirty="0">
                <a:solidFill>
                  <a:schemeClr val="accent2"/>
                </a:solidFill>
              </a:rPr>
              <a:t>Des indicateurs pour mesurer/interpréter  un résultat</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2" y="3933056"/>
            <a:ext cx="836804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262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31</a:t>
            </a:fld>
            <a:endParaRPr lang="fr-FR"/>
          </a:p>
        </p:txBody>
      </p:sp>
      <p:graphicFrame>
        <p:nvGraphicFramePr>
          <p:cNvPr id="5" name="Objet 4"/>
          <p:cNvGraphicFramePr>
            <a:graphicFrameLocks noChangeAspect="1"/>
          </p:cNvGraphicFramePr>
          <p:nvPr>
            <p:extLst>
              <p:ext uri="{D42A27DB-BD31-4B8C-83A1-F6EECF244321}">
                <p14:modId xmlns:p14="http://schemas.microsoft.com/office/powerpoint/2010/main" val="3886443682"/>
              </p:ext>
            </p:extLst>
          </p:nvPr>
        </p:nvGraphicFramePr>
        <p:xfrm>
          <a:off x="525372" y="1049066"/>
          <a:ext cx="11206898" cy="5307284"/>
        </p:xfrm>
        <a:graphic>
          <a:graphicData uri="http://schemas.openxmlformats.org/presentationml/2006/ole">
            <mc:AlternateContent xmlns:mc="http://schemas.openxmlformats.org/markup-compatibility/2006">
              <mc:Choice xmlns:v="urn:schemas-microsoft-com:vml" Requires="v">
                <p:oleObj spid="_x0000_s4108" name="Feuille de calcul" r:id="rId4" imgW="4505221" imgH="2133451" progId="Excel.Sheet.12">
                  <p:embed/>
                </p:oleObj>
              </mc:Choice>
              <mc:Fallback>
                <p:oleObj name="Feuille de calcul" r:id="rId4" imgW="4505221" imgH="2133451" progId="Excel.Sheet.12">
                  <p:embed/>
                  <p:pic>
                    <p:nvPicPr>
                      <p:cNvPr id="0" name=""/>
                      <p:cNvPicPr/>
                      <p:nvPr/>
                    </p:nvPicPr>
                    <p:blipFill>
                      <a:blip r:embed="rId5"/>
                      <a:stretch>
                        <a:fillRect/>
                      </a:stretch>
                    </p:blipFill>
                    <p:spPr>
                      <a:xfrm>
                        <a:off x="525372" y="1049066"/>
                        <a:ext cx="11206898" cy="5307284"/>
                      </a:xfrm>
                      <a:prstGeom prst="rect">
                        <a:avLst/>
                      </a:prstGeom>
                    </p:spPr>
                  </p:pic>
                </p:oleObj>
              </mc:Fallback>
            </mc:AlternateContent>
          </a:graphicData>
        </a:graphic>
      </p:graphicFrame>
    </p:spTree>
    <p:extLst>
      <p:ext uri="{BB962C8B-B14F-4D97-AF65-F5344CB8AC3E}">
        <p14:creationId xmlns:p14="http://schemas.microsoft.com/office/powerpoint/2010/main" val="204562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2"/>
          </p:nvPr>
        </p:nvSpPr>
        <p:spPr/>
        <p:txBody>
          <a:bodyPr/>
          <a:lstStyle/>
          <a:p>
            <a:pPr>
              <a:defRPr/>
            </a:pPr>
            <a:fld id="{9266049E-4904-4E00-9C4B-3D7221E4A4C4}" type="slidenum">
              <a:rPr lang="fr-FR"/>
              <a:pPr>
                <a:defRPr/>
              </a:pPr>
              <a:t>32</a:t>
            </a:fld>
            <a:endParaRPr lang="fr-FR"/>
          </a:p>
        </p:txBody>
      </p:sp>
      <p:sp>
        <p:nvSpPr>
          <p:cNvPr id="23556" name="Espace réservé du contenu 2"/>
          <p:cNvSpPr>
            <a:spLocks noGrp="1"/>
          </p:cNvSpPr>
          <p:nvPr>
            <p:ph idx="4294967295"/>
          </p:nvPr>
        </p:nvSpPr>
        <p:spPr>
          <a:xfrm>
            <a:off x="1738313" y="1500189"/>
            <a:ext cx="8229600" cy="4929187"/>
          </a:xfrm>
          <a:prstGeom prst="rect">
            <a:avLst/>
          </a:prstGeom>
        </p:spPr>
        <p:txBody>
          <a:bodyPr/>
          <a:lstStyle/>
          <a:p>
            <a:pPr eaLnBrk="1" hangingPunct="1"/>
            <a:endParaRPr lang="fr-FR" altLang="fr-FR" sz="2600" b="1" i="1"/>
          </a:p>
          <a:p>
            <a:pPr marL="342900" lvl="3" indent="-342900">
              <a:buFont typeface="Wingdings" pitchFamily="2" charset="2"/>
              <a:buChar char="Ø"/>
            </a:pPr>
            <a:endParaRPr lang="fr-FR" altLang="fr-FR" sz="3000" b="1" i="1"/>
          </a:p>
          <a:p>
            <a:pPr eaLnBrk="1" hangingPunct="1">
              <a:buFont typeface="Arial" charset="0"/>
              <a:buNone/>
            </a:pPr>
            <a:endParaRPr lang="fr-FR" altLang="fr-FR" sz="3000" b="1" i="1"/>
          </a:p>
        </p:txBody>
      </p:sp>
      <p:sp>
        <p:nvSpPr>
          <p:cNvPr id="23557"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3558"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3559"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3560"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pic>
        <p:nvPicPr>
          <p:cNvPr id="23561" name="Picture 6"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5"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4"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 descr="http://aide.colorvote.com/images/pixel.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1" y="1"/>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Espace réservé du contenu 2"/>
          <p:cNvSpPr txBox="1">
            <a:spLocks/>
          </p:cNvSpPr>
          <p:nvPr/>
        </p:nvSpPr>
        <p:spPr bwMode="auto">
          <a:xfrm>
            <a:off x="1797432" y="1052737"/>
            <a:ext cx="82296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342900" indent="-3429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3080" lvl="3" indent="-342000" eaLnBrk="1" hangingPunct="1">
              <a:spcBef>
                <a:spcPts val="0"/>
              </a:spcBef>
              <a:buSzPct val="100000"/>
              <a:buFont typeface="Arial" pitchFamily="34"/>
              <a:buChar char="•"/>
              <a:defRPr/>
            </a:pPr>
            <a:r>
              <a:rPr lang="fr-FR" altLang="fr-FR" sz="3000" dirty="0">
                <a:solidFill>
                  <a:srgbClr val="000000"/>
                </a:solidFill>
                <a:highlight>
                  <a:scrgbClr r="0" g="0" b="0">
                    <a:alpha val="0"/>
                  </a:scrgbClr>
                </a:highlight>
                <a:latin typeface="Calibri"/>
                <a:ea typeface="Microsoft YaHei" pitchFamily="2"/>
                <a:cs typeface="Mangal" pitchFamily="2"/>
              </a:rPr>
              <a:t>Réaliser mon objectif</a:t>
            </a:r>
          </a:p>
          <a:p>
            <a:pPr marL="890280" lvl="1" indent="-457200" eaLnBrk="1" hangingPunct="1">
              <a:spcBef>
                <a:spcPts val="0"/>
              </a:spcBef>
              <a:buSzPct val="100000"/>
              <a:buFont typeface="Wingdings" panose="05000000000000000000" pitchFamily="2" charset="2"/>
              <a:buChar char="Ø"/>
              <a:defRPr/>
            </a:pPr>
            <a:r>
              <a:rPr lang="fr-FR" altLang="fr-FR" sz="2400" dirty="0">
                <a:solidFill>
                  <a:srgbClr val="000000"/>
                </a:solidFill>
                <a:highlight>
                  <a:scrgbClr r="0" g="0" b="0">
                    <a:alpha val="0"/>
                  </a:scrgbClr>
                </a:highlight>
                <a:latin typeface="Calibri"/>
                <a:ea typeface="Microsoft YaHei" pitchFamily="2"/>
                <a:cs typeface="Mangal" pitchFamily="2"/>
              </a:rPr>
              <a:t>Je dois définir mon plan d’action</a:t>
            </a:r>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1270000" lvl="5" indent="-457200" eaLnBrk="1" hangingPunct="1">
              <a:buFont typeface="Wingdings" panose="05000000000000000000" pitchFamily="2" charset="2"/>
              <a:buChar char="ü"/>
              <a:defRPr/>
            </a:pPr>
            <a:endParaRPr lang="fr-FR" altLang="fr-FR" sz="1100" b="1" dirty="0"/>
          </a:p>
          <a:p>
            <a:pPr marL="355600" lvl="4" indent="0" algn="ctr" eaLnBrk="1" hangingPunct="1">
              <a:buNone/>
              <a:defRPr/>
            </a:pPr>
            <a:r>
              <a:rPr lang="fr-FR" altLang="fr-FR" sz="2800" i="1" dirty="0"/>
              <a:t>Définir (construire) le plan d’action au regard des résultats attendus et des moyens alloués </a:t>
            </a:r>
          </a:p>
          <a:p>
            <a:pPr marL="355600" lvl="4" indent="0" algn="ctr" eaLnBrk="1" hangingPunct="1">
              <a:buNone/>
              <a:defRPr/>
            </a:pPr>
            <a:endParaRPr lang="fr-FR" altLang="fr-FR" sz="2800" i="1" dirty="0"/>
          </a:p>
          <a:p>
            <a:pPr marL="355600" lvl="4" indent="0" algn="ctr" eaLnBrk="1" hangingPunct="1">
              <a:buNone/>
              <a:defRPr/>
            </a:pPr>
            <a:r>
              <a:rPr lang="fr-FR" altLang="fr-FR" dirty="0"/>
              <a:t>Pour simplifier, il doit répondre aux questions suivantes :</a:t>
            </a:r>
          </a:p>
          <a:p>
            <a:pPr marL="355600" lvl="4" indent="0" algn="ctr" eaLnBrk="1" hangingPunct="1">
              <a:buNone/>
              <a:defRPr/>
            </a:pPr>
            <a:r>
              <a:rPr lang="fr-FR" altLang="fr-FR" sz="2800" i="1" dirty="0">
                <a:solidFill>
                  <a:srgbClr val="FF0000"/>
                </a:solidFill>
              </a:rPr>
              <a:t>qui fait quoi, comment (faire et moyens),</a:t>
            </a:r>
          </a:p>
          <a:p>
            <a:pPr marL="355600" lvl="4" indent="0" algn="ctr" eaLnBrk="1" hangingPunct="1">
              <a:buNone/>
              <a:defRPr/>
            </a:pPr>
            <a:r>
              <a:rPr lang="fr-FR" altLang="fr-FR" sz="2800" i="1" dirty="0">
                <a:solidFill>
                  <a:srgbClr val="FF0000"/>
                </a:solidFill>
              </a:rPr>
              <a:t>quand et dans quel ordre?</a:t>
            </a:r>
          </a:p>
          <a:p>
            <a:pPr marL="812800" lvl="4" indent="-457200" eaLnBrk="1" hangingPunct="1">
              <a:buFont typeface="Wingdings" panose="05000000000000000000" pitchFamily="2" charset="2"/>
              <a:buChar char="§"/>
              <a:defRPr/>
            </a:pPr>
            <a:endParaRPr lang="fr-FR" altLang="fr-FR" sz="1600" dirty="0"/>
          </a:p>
          <a:p>
            <a:pPr lvl="1" eaLnBrk="1" hangingPunct="1">
              <a:spcBef>
                <a:spcPct val="0"/>
              </a:spcBef>
              <a:buFontTx/>
              <a:buNone/>
              <a:defRPr/>
            </a:pPr>
            <a:endParaRPr lang="fr-FR" altLang="fr-FR" sz="1800" dirty="0"/>
          </a:p>
          <a:p>
            <a:pPr lvl="3" eaLnBrk="1" hangingPunct="1">
              <a:buFontTx/>
              <a:buNone/>
              <a:defRPr/>
            </a:pPr>
            <a:endParaRPr lang="fr-FR" altLang="fr-FR" sz="11200" b="1" i="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508" y="1998447"/>
            <a:ext cx="7952524" cy="135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11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1981200" y="1124640"/>
            <a:ext cx="8229600" cy="5616728"/>
          </a:xfrm>
          <a:noFill/>
          <a:ln>
            <a:noFill/>
          </a:ln>
        </p:spPr>
        <p:txBody>
          <a:bodyPr vert="horz" wrap="square" lIns="91440" tIns="45720" rIns="91440" bIns="45720" rtlCol="0" anchor="t" anchorCtr="0">
            <a:normAutofit fontScale="92500" lnSpcReduction="10000"/>
          </a:bodyPr>
          <a:lstStyle/>
          <a:p>
            <a:pPr marL="343080" indent="-342000" hangingPunct="1">
              <a:lnSpc>
                <a:spcPct val="120000"/>
              </a:lnSpc>
              <a:spcBef>
                <a:spcPts val="0"/>
              </a:spcBef>
              <a:buSzPct val="100000"/>
              <a:buFont typeface="Arial" pitchFamily="34"/>
              <a:buChar char="•"/>
            </a:pPr>
            <a:r>
              <a:rPr lang="fr-FR" dirty="0" smtClean="0">
                <a:solidFill>
                  <a:schemeClr val="tx2"/>
                </a:solidFill>
                <a:latin typeface="Calibri"/>
              </a:rPr>
              <a:t>Je n’ai pas atteint mon objectif, je fais quoi ?</a:t>
            </a:r>
          </a:p>
          <a:p>
            <a:pPr marL="890280" lvl="1" indent="-457200">
              <a:lnSpc>
                <a:spcPct val="120000"/>
              </a:lnSpc>
              <a:spcBef>
                <a:spcPts val="0"/>
              </a:spcBef>
              <a:buSzPct val="100000"/>
              <a:buFont typeface="Wingdings" panose="05000000000000000000" pitchFamily="2" charset="2"/>
              <a:buChar char="Ø"/>
            </a:pPr>
            <a:r>
              <a:rPr lang="fr-FR" sz="2600" dirty="0">
                <a:latin typeface="Calibri"/>
              </a:rPr>
              <a:t>Je dois rectifier, corriger le tir… </a:t>
            </a:r>
          </a:p>
          <a:p>
            <a:pPr marL="890280" lvl="1" indent="-457200">
              <a:lnSpc>
                <a:spcPct val="120000"/>
              </a:lnSpc>
              <a:spcBef>
                <a:spcPts val="0"/>
              </a:spcBef>
              <a:buSzPct val="100000"/>
              <a:buFont typeface="Wingdings" panose="05000000000000000000" pitchFamily="2" charset="2"/>
              <a:buChar char="Ø"/>
            </a:pPr>
            <a:r>
              <a:rPr lang="fr-FR" sz="2600" dirty="0">
                <a:latin typeface="Calibri"/>
              </a:rPr>
              <a:t>Je mets en place des actions correctives … un (nouveau) plan d’action, un (nouveau) processus</a:t>
            </a:r>
          </a:p>
          <a:p>
            <a:pPr marL="433080" lvl="1" indent="0">
              <a:lnSpc>
                <a:spcPct val="120000"/>
              </a:lnSpc>
              <a:spcBef>
                <a:spcPts val="0"/>
              </a:spcBef>
              <a:buSzPct val="100000"/>
              <a:buNone/>
            </a:pPr>
            <a:endParaRPr lang="fr-FR" dirty="0" smtClean="0">
              <a:latin typeface="Calibri"/>
            </a:endParaRPr>
          </a:p>
          <a:p>
            <a:pPr marL="433080" lvl="1" indent="0">
              <a:lnSpc>
                <a:spcPct val="120000"/>
              </a:lnSpc>
              <a:spcBef>
                <a:spcPts val="0"/>
              </a:spcBef>
              <a:buSzPct val="100000"/>
              <a:buNone/>
            </a:pPr>
            <a:endParaRPr lang="fr-FR" dirty="0">
              <a:latin typeface="Calibri"/>
            </a:endParaRPr>
          </a:p>
          <a:p>
            <a:pPr marL="433080" lvl="1" indent="0">
              <a:lnSpc>
                <a:spcPct val="120000"/>
              </a:lnSpc>
              <a:spcBef>
                <a:spcPts val="0"/>
              </a:spcBef>
              <a:buSzPct val="100000"/>
              <a:buNone/>
            </a:pPr>
            <a:endParaRPr lang="fr-FR" dirty="0">
              <a:latin typeface="Calibri"/>
            </a:endParaRPr>
          </a:p>
          <a:p>
            <a:pPr marL="433080" lvl="1" indent="0">
              <a:lnSpc>
                <a:spcPct val="120000"/>
              </a:lnSpc>
              <a:spcBef>
                <a:spcPts val="0"/>
              </a:spcBef>
              <a:buSzPct val="100000"/>
              <a:buNone/>
            </a:pPr>
            <a:endParaRPr lang="fr-FR" dirty="0" smtClean="0">
              <a:latin typeface="Calibri"/>
            </a:endParaRPr>
          </a:p>
          <a:p>
            <a:pPr marL="433080" lvl="1" indent="0">
              <a:lnSpc>
                <a:spcPct val="120000"/>
              </a:lnSpc>
              <a:spcBef>
                <a:spcPts val="0"/>
              </a:spcBef>
              <a:buSzPct val="100000"/>
              <a:buNone/>
            </a:pPr>
            <a:endParaRPr lang="fr-FR" dirty="0">
              <a:latin typeface="Calibri"/>
            </a:endParaRPr>
          </a:p>
          <a:p>
            <a:pPr marL="433080" lvl="1" indent="0">
              <a:lnSpc>
                <a:spcPct val="120000"/>
              </a:lnSpc>
              <a:spcBef>
                <a:spcPts val="0"/>
              </a:spcBef>
              <a:buSzPct val="100000"/>
              <a:buNone/>
            </a:pPr>
            <a:endParaRPr lang="fr-FR" dirty="0" smtClean="0">
              <a:latin typeface="Calibri"/>
            </a:endParaRPr>
          </a:p>
          <a:p>
            <a:pPr marL="433080" lvl="1" indent="0" algn="ctr">
              <a:lnSpc>
                <a:spcPct val="120000"/>
              </a:lnSpc>
              <a:spcBef>
                <a:spcPts val="0"/>
              </a:spcBef>
              <a:buSzPct val="100000"/>
              <a:buNone/>
            </a:pPr>
            <a:endParaRPr lang="fr-FR" i="1" dirty="0" smtClean="0">
              <a:latin typeface="Calibri"/>
            </a:endParaRPr>
          </a:p>
          <a:p>
            <a:pPr marL="433080" lvl="1" indent="0" algn="ctr">
              <a:lnSpc>
                <a:spcPct val="120000"/>
              </a:lnSpc>
              <a:spcBef>
                <a:spcPts val="0"/>
              </a:spcBef>
              <a:buSzPct val="100000"/>
              <a:buNone/>
            </a:pPr>
            <a:endParaRPr lang="fr-FR" i="1" dirty="0" smtClean="0">
              <a:latin typeface="Calibri"/>
            </a:endParaRPr>
          </a:p>
          <a:p>
            <a:pPr marL="433080" lvl="1" indent="0" algn="ctr">
              <a:lnSpc>
                <a:spcPct val="120000"/>
              </a:lnSpc>
              <a:spcBef>
                <a:spcPts val="0"/>
              </a:spcBef>
              <a:buSzPct val="100000"/>
              <a:buNone/>
            </a:pPr>
            <a:r>
              <a:rPr lang="fr-FR" i="1" dirty="0" smtClean="0">
                <a:solidFill>
                  <a:srgbClr val="FF0000"/>
                </a:solidFill>
                <a:latin typeface="Calibri"/>
              </a:rPr>
              <a:t>…je mets en place un objectif… je dois aussi définir comment atteindre cet objectif !</a:t>
            </a:r>
          </a:p>
          <a:p>
            <a:pPr marL="890280" lvl="1" indent="-457200">
              <a:lnSpc>
                <a:spcPct val="120000"/>
              </a:lnSpc>
              <a:spcBef>
                <a:spcPts val="0"/>
              </a:spcBef>
              <a:buSzPct val="100000"/>
              <a:buFont typeface="Wingdings" panose="05000000000000000000" pitchFamily="2" charset="2"/>
              <a:buChar char="Ø"/>
            </a:pPr>
            <a:endParaRPr lang="fr-FR" dirty="0">
              <a:latin typeface="Calibri"/>
            </a:endParaRPr>
          </a:p>
        </p:txBody>
      </p:sp>
      <p:sp>
        <p:nvSpPr>
          <p:cNvPr id="4" name="Espace réservé du numéro de diapositive 3"/>
          <p:cNvSpPr>
            <a:spLocks noGrp="1"/>
          </p:cNvSpPr>
          <p:nvPr>
            <p:ph type="sldNum" sz="quarter" idx="8"/>
          </p:nvPr>
        </p:nvSpPr>
        <p:spPr>
          <a:xfrm>
            <a:off x="8616280" y="6381328"/>
            <a:ext cx="1701672" cy="288032"/>
          </a:xfrm>
        </p:spPr>
        <p:txBody>
          <a:bodyPr/>
          <a:lstStyle/>
          <a:p>
            <a:pPr lvl="0"/>
            <a:fld id="{E127A6CB-7236-4B46-AC32-65663BC1BA8D}" type="slidenum">
              <a:rPr lang="fr-FR" smtClean="0"/>
              <a:t>33</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2852936"/>
            <a:ext cx="777686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524000" y="9887"/>
            <a:ext cx="9144000" cy="646331"/>
          </a:xfrm>
          <a:prstGeom prst="rect">
            <a:avLst/>
          </a:prstGeom>
          <a:solidFill>
            <a:schemeClr val="accent3">
              <a:lumMod val="40000"/>
              <a:lumOff val="60000"/>
            </a:schemeClr>
          </a:solidFill>
        </p:spPr>
        <p:txBody>
          <a:bodyPr wrap="square" rtlCol="0">
            <a:spAutoFit/>
          </a:bodyPr>
          <a:lstStyle/>
          <a:p>
            <a:pPr marL="342900" indent="-342900">
              <a:buAutoNum type="arabicPeriod"/>
            </a:pPr>
            <a:r>
              <a:rPr lang="fr-FR" dirty="0"/>
              <a:t>Rappel des notions de pilotage</a:t>
            </a:r>
          </a:p>
          <a:p>
            <a:pPr lvl="1"/>
            <a:r>
              <a:rPr lang="fr-FR" dirty="0"/>
              <a:t>1.4 Plan d’actions</a:t>
            </a:r>
          </a:p>
        </p:txBody>
      </p:sp>
    </p:spTree>
    <p:extLst>
      <p:ext uri="{BB962C8B-B14F-4D97-AF65-F5344CB8AC3E}">
        <p14:creationId xmlns:p14="http://schemas.microsoft.com/office/powerpoint/2010/main" val="102069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noGrp="1"/>
          </p:cNvSpPr>
          <p:nvPr>
            <p:ph idx="1"/>
          </p:nvPr>
        </p:nvSpPr>
        <p:spPr>
          <a:xfrm>
            <a:off x="1883531" y="836713"/>
            <a:ext cx="9964479" cy="3977279"/>
          </a:xfrm>
        </p:spPr>
        <p:txBody>
          <a:bodyPr>
            <a:normAutofit/>
          </a:bodyPr>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lvl="0" indent="-324000">
              <a:spcBef>
                <a:spcPts val="1417"/>
              </a:spcBef>
              <a:spcAft>
                <a:spcPts val="0"/>
              </a:spcAft>
              <a:buSzPct val="45000"/>
              <a:buFont typeface="StarSymbol"/>
              <a:buChar char="●"/>
              <a:defRPr lang="fr-FR"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lvl="1" indent="-324000">
              <a:spcBef>
                <a:spcPts val="1134"/>
              </a:spcBef>
              <a:spcAft>
                <a:spcPts val="0"/>
              </a:spcAft>
              <a:buSzPct val="75000"/>
              <a:buFont typeface="StarSymbol"/>
              <a:buChar char="–"/>
              <a:defRPr lang="fr-FR"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lvl="2" indent="-288000">
              <a:spcBef>
                <a:spcPts val="850"/>
              </a:spcBef>
              <a:spcAft>
                <a:spcPts val="0"/>
              </a:spcAft>
              <a:buSzPct val="45000"/>
              <a:buFont typeface="StarSymbol"/>
              <a:buChar char="●"/>
              <a:defRPr lang="fr-FR"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lvl="3" indent="-216000">
              <a:spcBef>
                <a:spcPts val="567"/>
              </a:spcBef>
              <a:spcAft>
                <a:spcPts val="0"/>
              </a:spcAft>
              <a:buSzPct val="7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lvl="4"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458280" indent="-457200" hangingPunct="1">
              <a:spcBef>
                <a:spcPts val="1083"/>
              </a:spcBef>
              <a:spcAft>
                <a:spcPts val="283"/>
              </a:spcAft>
            </a:pPr>
            <a:r>
              <a:rPr lang="fr-FR" sz="3000" dirty="0">
                <a:latin typeface="Calibri"/>
              </a:rPr>
              <a:t>POUR PILOTER il faut :</a:t>
            </a:r>
          </a:p>
          <a:p>
            <a:pPr marL="889200" lvl="1" indent="-457200">
              <a:spcBef>
                <a:spcPts val="1083"/>
              </a:spcBef>
              <a:spcAft>
                <a:spcPts val="283"/>
              </a:spcAft>
              <a:buFont typeface="Wingdings" panose="05000000000000000000" pitchFamily="2" charset="2"/>
              <a:buChar char="Ø"/>
            </a:pPr>
            <a:r>
              <a:rPr lang="fr-FR" dirty="0" smtClean="0">
                <a:latin typeface="Calibri"/>
              </a:rPr>
              <a:t>des </a:t>
            </a:r>
            <a:r>
              <a:rPr lang="fr-FR" dirty="0">
                <a:latin typeface="Calibri"/>
              </a:rPr>
              <a:t>objectifs </a:t>
            </a:r>
            <a:r>
              <a:rPr lang="fr-FR" dirty="0" smtClean="0">
                <a:latin typeface="Calibri"/>
              </a:rPr>
              <a:t>opérationnels</a:t>
            </a:r>
          </a:p>
          <a:p>
            <a:pPr marL="889200" lvl="1" indent="-457200">
              <a:spcBef>
                <a:spcPts val="1083"/>
              </a:spcBef>
              <a:spcAft>
                <a:spcPts val="283"/>
              </a:spcAft>
              <a:buFont typeface="Wingdings" panose="05000000000000000000" pitchFamily="2" charset="2"/>
              <a:buChar char="Ø"/>
            </a:pPr>
            <a:r>
              <a:rPr lang="fr-FR" dirty="0" smtClean="0">
                <a:latin typeface="Calibri"/>
              </a:rPr>
              <a:t>un plan d’action </a:t>
            </a:r>
            <a:endParaRPr lang="fr-FR" dirty="0">
              <a:latin typeface="Calibri"/>
            </a:endParaRPr>
          </a:p>
          <a:p>
            <a:pPr marL="889200" lvl="1" indent="-457200">
              <a:spcBef>
                <a:spcPts val="1083"/>
              </a:spcBef>
              <a:spcAft>
                <a:spcPts val="283"/>
              </a:spcAft>
              <a:buFont typeface="Wingdings" panose="05000000000000000000" pitchFamily="2" charset="2"/>
              <a:buChar char="Ø"/>
            </a:pPr>
            <a:r>
              <a:rPr lang="fr-FR" dirty="0">
                <a:latin typeface="Calibri"/>
              </a:rPr>
              <a:t>un dispositif de mesures (</a:t>
            </a:r>
            <a:r>
              <a:rPr lang="fr-FR" dirty="0" smtClean="0">
                <a:latin typeface="Calibri"/>
              </a:rPr>
              <a:t>indicateurs et </a:t>
            </a:r>
            <a:r>
              <a:rPr lang="fr-FR" dirty="0" err="1" smtClean="0">
                <a:latin typeface="Calibri"/>
              </a:rPr>
              <a:t>reporting</a:t>
            </a:r>
            <a:r>
              <a:rPr lang="fr-FR" dirty="0" smtClean="0">
                <a:latin typeface="Calibri"/>
              </a:rPr>
              <a:t> ) ;</a:t>
            </a:r>
          </a:p>
          <a:p>
            <a:pPr marL="889200" lvl="1" indent="-457200">
              <a:spcBef>
                <a:spcPts val="1083"/>
              </a:spcBef>
              <a:spcAft>
                <a:spcPts val="283"/>
              </a:spcAft>
              <a:buFont typeface="Wingdings" panose="05000000000000000000" pitchFamily="2" charset="2"/>
              <a:buChar char="Ø"/>
            </a:pPr>
            <a:r>
              <a:rPr lang="fr-FR" dirty="0">
                <a:latin typeface="Calibri"/>
              </a:rPr>
              <a:t>l</a:t>
            </a:r>
            <a:r>
              <a:rPr lang="fr-FR" dirty="0" smtClean="0">
                <a:latin typeface="Calibri"/>
              </a:rPr>
              <a:t>a capacité de mettre en œuvre des </a:t>
            </a:r>
            <a:r>
              <a:rPr lang="fr-FR" dirty="0">
                <a:latin typeface="Calibri"/>
              </a:rPr>
              <a:t>actions correctrices</a:t>
            </a:r>
            <a:r>
              <a:rPr lang="fr-FR" dirty="0" smtClean="0">
                <a:latin typeface="Calibri"/>
              </a:rPr>
              <a:t>.</a:t>
            </a:r>
          </a:p>
          <a:p>
            <a:pPr marL="458280" indent="-457200" hangingPunct="1">
              <a:spcBef>
                <a:spcPts val="1083"/>
              </a:spcBef>
              <a:spcAft>
                <a:spcPts val="283"/>
              </a:spcAft>
            </a:pPr>
            <a:r>
              <a:rPr lang="fr-FR" sz="3000" dirty="0">
                <a:latin typeface="Calibri"/>
              </a:rPr>
              <a:t>POUR M’AIDER à piloter j’utilise des tableaux de bord</a:t>
            </a:r>
            <a:endParaRPr lang="fr-FR" dirty="0">
              <a:latin typeface="Calibri"/>
            </a:endParaRPr>
          </a:p>
        </p:txBody>
      </p:sp>
      <p:sp>
        <p:nvSpPr>
          <p:cNvPr id="4" name="Espace réservé du numéro de diapositive 3"/>
          <p:cNvSpPr>
            <a:spLocks noGrp="1"/>
          </p:cNvSpPr>
          <p:nvPr>
            <p:ph type="sldNum" sz="quarter" idx="8"/>
          </p:nvPr>
        </p:nvSpPr>
        <p:spPr/>
        <p:txBody>
          <a:bodyPr/>
          <a:lstStyle/>
          <a:p>
            <a:pPr lvl="0"/>
            <a:fld id="{E127A6CB-7236-4B46-AC32-65663BC1BA8D}" type="slidenum">
              <a:rPr lang="fr-FR" smtClean="0"/>
              <a:t>34</a:t>
            </a:fld>
            <a:endParaRPr lang="fr-F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772" y="5013176"/>
            <a:ext cx="5148572"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1524000" y="9887"/>
            <a:ext cx="9144000" cy="646331"/>
          </a:xfrm>
          <a:prstGeom prst="rect">
            <a:avLst/>
          </a:prstGeom>
          <a:solidFill>
            <a:schemeClr val="accent3">
              <a:lumMod val="40000"/>
              <a:lumOff val="60000"/>
            </a:schemeClr>
          </a:solidFill>
        </p:spPr>
        <p:txBody>
          <a:bodyPr wrap="square" rtlCol="0">
            <a:spAutoFit/>
          </a:bodyPr>
          <a:lstStyle/>
          <a:p>
            <a:pPr marL="342900" indent="-342900">
              <a:buAutoNum type="arabicPeriod"/>
            </a:pPr>
            <a:r>
              <a:rPr lang="fr-FR" dirty="0"/>
              <a:t>Rappel des notions de pilotage</a:t>
            </a:r>
          </a:p>
          <a:p>
            <a:pPr lvl="1"/>
            <a:r>
              <a:rPr lang="fr-FR" dirty="0"/>
              <a:t>1.5 En conclusion</a:t>
            </a:r>
          </a:p>
        </p:txBody>
      </p:sp>
    </p:spTree>
    <p:extLst>
      <p:ext uri="{BB962C8B-B14F-4D97-AF65-F5344CB8AC3E}">
        <p14:creationId xmlns:p14="http://schemas.microsoft.com/office/powerpoint/2010/main" val="3084666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35</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700809"/>
            <a:ext cx="6696744" cy="5055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2610886" y="1331477"/>
            <a:ext cx="204495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fr-FR" dirty="0"/>
              <a:t>Dans </a:t>
            </a:r>
            <a:r>
              <a:rPr lang="fr-F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l’idéal</a:t>
            </a:r>
            <a:r>
              <a:rPr lang="fr-FR" dirty="0"/>
              <a:t> !!</a:t>
            </a:r>
          </a:p>
        </p:txBody>
      </p:sp>
      <p:sp>
        <p:nvSpPr>
          <p:cNvPr id="9" name="ZoneTexte 8"/>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r>
              <a:rPr lang="fr-FR" dirty="0"/>
              <a:t>2.  Mettre en place un pilotage opérationnel</a:t>
            </a:r>
          </a:p>
          <a:p>
            <a:pPr lvl="1"/>
            <a:r>
              <a:rPr lang="fr-FR" dirty="0"/>
              <a:t>2.1 Formaliser, rendre lisible  et visible les objectifs</a:t>
            </a:r>
          </a:p>
        </p:txBody>
      </p:sp>
    </p:spTree>
    <p:extLst>
      <p:ext uri="{BB962C8B-B14F-4D97-AF65-F5344CB8AC3E}">
        <p14:creationId xmlns:p14="http://schemas.microsoft.com/office/powerpoint/2010/main" val="1249712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36</a:t>
            </a:fld>
            <a:endParaRPr lang="fr-FR"/>
          </a:p>
        </p:txBody>
      </p:sp>
      <p:sp>
        <p:nvSpPr>
          <p:cNvPr id="5" name="Espace réservé du contenu 2"/>
          <p:cNvSpPr txBox="1">
            <a:spLocks/>
          </p:cNvSpPr>
          <p:nvPr/>
        </p:nvSpPr>
        <p:spPr>
          <a:xfrm>
            <a:off x="1769977" y="1052736"/>
            <a:ext cx="8229600" cy="5001480"/>
          </a:xfrm>
          <a:prstGeom prst="rect">
            <a:avLst/>
          </a:prstGeom>
          <a:noFill/>
          <a:ln>
            <a:noFill/>
          </a:ln>
        </p:spPr>
        <p:txBody>
          <a:bodyPr wrap="square" lIns="91440" tIns="45720" rIns="91440" bIns="45720" anchor="t" anchorCtr="0"/>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lgn="l" rtl="0" hangingPunct="1">
              <a:lnSpc>
                <a:spcPct val="100000"/>
              </a:lnSpc>
              <a:spcBef>
                <a:spcPts val="1417"/>
              </a:spcBef>
              <a:spcAft>
                <a:spcPts val="0"/>
              </a:spcAft>
              <a:buSzPct val="45000"/>
              <a:buFont typeface="StarSymbol"/>
              <a:buChar char="●"/>
              <a:tabLst/>
              <a:defRPr lang="fr-FR" sz="32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1pPr>
            <a:lvl2pPr marL="864000" marR="0" lvl="1" indent="-324000" algn="l" rtl="0" hangingPunct="1">
              <a:lnSpc>
                <a:spcPct val="100000"/>
              </a:lnSpc>
              <a:spcBef>
                <a:spcPts val="1134"/>
              </a:spcBef>
              <a:spcAft>
                <a:spcPts val="0"/>
              </a:spcAft>
              <a:buSzPct val="75000"/>
              <a:buFont typeface="StarSymbol"/>
              <a:buChar char="–"/>
              <a:tabLst/>
              <a:defRPr lang="fr-FR" sz="28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2pPr>
            <a:lvl3pPr marL="1295999" marR="0" lvl="2" indent="-288000" algn="l" rtl="0" hangingPunct="1">
              <a:lnSpc>
                <a:spcPct val="100000"/>
              </a:lnSpc>
              <a:spcBef>
                <a:spcPts val="850"/>
              </a:spcBef>
              <a:spcAft>
                <a:spcPts val="0"/>
              </a:spcAft>
              <a:buSzPct val="45000"/>
              <a:buFont typeface="StarSymbol"/>
              <a:buChar char="●"/>
              <a:tabLst/>
              <a:defRPr lang="fr-FR" sz="24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3pPr>
            <a:lvl4pPr marL="1728000" marR="0" lvl="3" indent="-216000" algn="l" rtl="0" hangingPunct="1">
              <a:lnSpc>
                <a:spcPct val="100000"/>
              </a:lnSpc>
              <a:spcBef>
                <a:spcPts val="567"/>
              </a:spcBef>
              <a:spcAft>
                <a:spcPts val="0"/>
              </a:spcAft>
              <a:buSzPct val="75000"/>
              <a:buFont typeface="StarSymbol"/>
              <a:buChar char="–"/>
              <a:tabLst/>
              <a:defRPr lang="fr-FR" sz="20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4pPr>
            <a:lvl5pPr marL="2160000" marR="0" lvl="4" indent="-216000" algn="l" rtl="0" hangingPunct="1">
              <a:lnSpc>
                <a:spcPct val="100000"/>
              </a:lnSpc>
              <a:spcBef>
                <a:spcPts val="283"/>
              </a:spcBef>
              <a:spcAft>
                <a:spcPts val="0"/>
              </a:spcAft>
              <a:buSzPct val="45000"/>
              <a:buFont typeface="StarSymbol"/>
              <a:buChar char="●"/>
              <a:tabLst/>
              <a:defRPr lang="fr-FR" sz="20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indent="0">
              <a:spcBef>
                <a:spcPts val="799"/>
              </a:spcBef>
              <a:buSzPct val="100000"/>
              <a:buNone/>
            </a:pPr>
            <a:r>
              <a:rPr lang="fr-FR" dirty="0">
                <a:latin typeface="Calibri"/>
              </a:rPr>
              <a:t>S’il existe un plan de mandat, des objectifs stratégiques,…</a:t>
            </a:r>
          </a:p>
          <a:p>
            <a:pPr marL="889200" lvl="1" indent="-457200">
              <a:spcBef>
                <a:spcPts val="799"/>
              </a:spcBef>
              <a:buSzPct val="100000"/>
              <a:buFont typeface="Wingdings" panose="05000000000000000000" pitchFamily="2" charset="2"/>
              <a:buChar char="ü"/>
            </a:pPr>
            <a:r>
              <a:rPr lang="fr-FR" dirty="0">
                <a:latin typeface="Calibri"/>
              </a:rPr>
              <a:t>Sont-ils lisibles et mesurables ?</a:t>
            </a:r>
          </a:p>
          <a:p>
            <a:pPr marL="889200" lvl="1" indent="-457200">
              <a:spcBef>
                <a:spcPts val="799"/>
              </a:spcBef>
              <a:buSzPct val="100000"/>
              <a:buFont typeface="Wingdings" panose="05000000000000000000" pitchFamily="2" charset="2"/>
              <a:buChar char="ü"/>
            </a:pPr>
            <a:r>
              <a:rPr lang="fr-FR" dirty="0">
                <a:latin typeface="Calibri"/>
              </a:rPr>
              <a:t>Sont-ils déclinés de manière opérationnelle (objectifs opérationnels, plans d’actions) ?</a:t>
            </a:r>
          </a:p>
          <a:p>
            <a:pPr marL="889200" lvl="1" indent="-457200">
              <a:spcBef>
                <a:spcPts val="799"/>
              </a:spcBef>
              <a:buSzPct val="100000"/>
              <a:buFont typeface="Wingdings" panose="05000000000000000000" pitchFamily="2" charset="2"/>
              <a:buChar char="ü"/>
            </a:pPr>
            <a:endParaRPr lang="fr-FR" sz="1600" dirty="0">
              <a:latin typeface="Calibri"/>
            </a:endParaRPr>
          </a:p>
          <a:p>
            <a:pPr marL="432000" lvl="1" indent="0">
              <a:spcBef>
                <a:spcPts val="799"/>
              </a:spcBef>
              <a:buSzPct val="100000"/>
              <a:buNone/>
            </a:pPr>
            <a:r>
              <a:rPr lang="fr-FR" sz="2000" i="1" dirty="0">
                <a:latin typeface="Calibri"/>
              </a:rPr>
              <a:t>Aider à rendre lisible les « attendus » (enjeux, objectifs, résultats) c’est le premier pas vers un support au dialogue de gestion dans la collectivité</a:t>
            </a:r>
          </a:p>
          <a:p>
            <a:pPr marL="889200" lvl="1" indent="-457200" algn="ctr">
              <a:spcBef>
                <a:spcPts val="799"/>
              </a:spcBef>
              <a:buSzPct val="100000"/>
              <a:buFont typeface="Wingdings" panose="05000000000000000000" pitchFamily="2" charset="2"/>
              <a:buChar char="Ø"/>
            </a:pPr>
            <a:r>
              <a:rPr lang="fr-FR" dirty="0">
                <a:latin typeface="Calibri"/>
              </a:rPr>
              <a:t>Vision partagée, but, objectifs à atteindre…</a:t>
            </a:r>
          </a:p>
          <a:p>
            <a:pPr marL="889200" lvl="1" indent="-457200" algn="ctr">
              <a:spcBef>
                <a:spcPts val="799"/>
              </a:spcBef>
              <a:buSzPct val="100000"/>
              <a:buFont typeface="Wingdings" panose="05000000000000000000" pitchFamily="2" charset="2"/>
              <a:buChar char="Ø"/>
            </a:pPr>
            <a:endParaRPr lang="fr-FR" sz="1600" dirty="0">
              <a:latin typeface="Calibri"/>
            </a:endParaRPr>
          </a:p>
          <a:p>
            <a:pPr marL="432000" lvl="1" indent="0" algn="ctr">
              <a:spcBef>
                <a:spcPts val="799"/>
              </a:spcBef>
              <a:buSzPct val="100000"/>
              <a:buNone/>
            </a:pPr>
            <a:r>
              <a:rPr lang="fr-FR" dirty="0">
                <a:solidFill>
                  <a:schemeClr val="tx2"/>
                </a:solidFill>
                <a:latin typeface="Calibri"/>
              </a:rPr>
              <a:t>Une méthode pour aider un « groupe »</a:t>
            </a:r>
          </a:p>
          <a:p>
            <a:pPr marL="432000" lvl="1" indent="0" algn="ctr">
              <a:spcBef>
                <a:spcPts val="799"/>
              </a:spcBef>
              <a:buSzPct val="100000"/>
              <a:buNone/>
            </a:pPr>
            <a:r>
              <a:rPr lang="fr-FR" dirty="0">
                <a:solidFill>
                  <a:schemeClr val="tx2"/>
                </a:solidFill>
                <a:latin typeface="Calibri"/>
              </a:rPr>
              <a:t> à formaliser des objectifs ?</a:t>
            </a:r>
          </a:p>
          <a:p>
            <a:pPr marL="432000" lvl="1" indent="0">
              <a:spcBef>
                <a:spcPts val="799"/>
              </a:spcBef>
              <a:buSzPct val="100000"/>
              <a:buNone/>
            </a:pPr>
            <a:endParaRPr lang="fr-FR" dirty="0">
              <a:latin typeface="Calibri"/>
            </a:endParaRPr>
          </a:p>
          <a:p>
            <a:pPr marL="775080" lvl="1" indent="-343080">
              <a:spcBef>
                <a:spcPts val="799"/>
              </a:spcBef>
              <a:buSzPct val="100000"/>
              <a:buFont typeface="Arial" pitchFamily="34"/>
              <a:buChar char="•"/>
            </a:pPr>
            <a:endParaRPr lang="fr-FR" dirty="0">
              <a:latin typeface="Calibri"/>
            </a:endParaRPr>
          </a:p>
          <a:p>
            <a:pPr marL="432000" lvl="1" indent="0">
              <a:spcBef>
                <a:spcPts val="799"/>
              </a:spcBef>
              <a:buSzPct val="100000"/>
              <a:buNone/>
            </a:pPr>
            <a:endParaRPr lang="fr-FR" dirty="0">
              <a:latin typeface="Calibri"/>
            </a:endParaRPr>
          </a:p>
          <a:p>
            <a:pPr marL="343080" indent="-343080">
              <a:spcBef>
                <a:spcPts val="799"/>
              </a:spcBef>
              <a:buSzPct val="100000"/>
              <a:buFont typeface="Arial" pitchFamily="34"/>
              <a:buChar char="•"/>
            </a:pPr>
            <a:endParaRPr lang="fr-FR" b="1" i="1" dirty="0">
              <a:solidFill>
                <a:srgbClr val="FF0000"/>
              </a:solidFill>
              <a:latin typeface="Calibri"/>
            </a:endParaRPr>
          </a:p>
        </p:txBody>
      </p:sp>
      <p:sp>
        <p:nvSpPr>
          <p:cNvPr id="8" name="ZoneTexte 7"/>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r>
              <a:rPr lang="fr-FR" dirty="0"/>
              <a:t>2.  Mettre en place un pilotage opérationnel</a:t>
            </a:r>
          </a:p>
          <a:p>
            <a:pPr lvl="1"/>
            <a:r>
              <a:rPr lang="fr-FR" dirty="0"/>
              <a:t>2.1 Formaliser, rendre lisible  et visible les objectifs</a:t>
            </a:r>
          </a:p>
        </p:txBody>
      </p:sp>
    </p:spTree>
    <p:extLst>
      <p:ext uri="{BB962C8B-B14F-4D97-AF65-F5344CB8AC3E}">
        <p14:creationId xmlns:p14="http://schemas.microsoft.com/office/powerpoint/2010/main" val="390685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4460F14E-A873-4686-8361-DC6B4014492F}" type="slidenum">
              <a:rPr lang="fr-FR"/>
              <a:pPr>
                <a:defRPr/>
              </a:pPr>
              <a:t>37</a:t>
            </a:fld>
            <a:endParaRPr lang="fr-FR"/>
          </a:p>
        </p:txBody>
      </p:sp>
      <p:sp>
        <p:nvSpPr>
          <p:cNvPr id="63493"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3494"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349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63496"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851252"/>
            <a:ext cx="720090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909" y="4275956"/>
            <a:ext cx="4634455" cy="22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1919536" y="3815763"/>
            <a:ext cx="7083852" cy="369332"/>
          </a:xfrm>
          <a:prstGeom prst="rect">
            <a:avLst/>
          </a:prstGeom>
          <a:noFill/>
        </p:spPr>
        <p:txBody>
          <a:bodyPr wrap="square" rtlCol="0">
            <a:spAutoFit/>
          </a:bodyPr>
          <a:lstStyle/>
          <a:p>
            <a:r>
              <a:rPr lang="fr-FR" dirty="0"/>
              <a:t>Cas classique                                                      Exemple de la LOLF</a:t>
            </a:r>
          </a:p>
        </p:txBody>
      </p:sp>
      <p:sp>
        <p:nvSpPr>
          <p:cNvPr id="3" name="ZoneTexte 2"/>
          <p:cNvSpPr txBox="1"/>
          <p:nvPr/>
        </p:nvSpPr>
        <p:spPr>
          <a:xfrm>
            <a:off x="1607168" y="618948"/>
            <a:ext cx="8881320" cy="584775"/>
          </a:xfrm>
          <a:prstGeom prst="rect">
            <a:avLst/>
          </a:prstGeom>
          <a:noFill/>
        </p:spPr>
        <p:txBody>
          <a:bodyPr wrap="square" rtlCol="0">
            <a:spAutoFit/>
          </a:bodyPr>
          <a:lstStyle/>
          <a:p>
            <a:pPr algn="ctr">
              <a:defRPr/>
            </a:pPr>
            <a:r>
              <a:rPr lang="fr-FR" altLang="fr-FR" sz="3200" i="1" dirty="0"/>
              <a:t>Des moyens pour rendre les objectifs visibles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68" y="4293096"/>
            <a:ext cx="39433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14"/>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r>
              <a:rPr lang="fr-FR" dirty="0"/>
              <a:t>2.  Mettre en place un pilotage opérationnel</a:t>
            </a:r>
          </a:p>
          <a:p>
            <a:pPr lvl="1"/>
            <a:r>
              <a:rPr lang="fr-FR" dirty="0"/>
              <a:t>2.1 Formaliser, rendre lisible  et visible les objectifs</a:t>
            </a:r>
          </a:p>
        </p:txBody>
      </p:sp>
    </p:spTree>
    <p:extLst>
      <p:ext uri="{BB962C8B-B14F-4D97-AF65-F5344CB8AC3E}">
        <p14:creationId xmlns:p14="http://schemas.microsoft.com/office/powerpoint/2010/main" val="3644586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38</a:t>
            </a:fld>
            <a:endParaRPr lang="fr-FR"/>
          </a:p>
        </p:txBody>
      </p:sp>
      <p:pic>
        <p:nvPicPr>
          <p:cNvPr id="1229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528048" y="2420889"/>
            <a:ext cx="3934366" cy="353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5906336" y="1927248"/>
            <a:ext cx="4320480" cy="369332"/>
          </a:xfrm>
          <a:prstGeom prst="rect">
            <a:avLst/>
          </a:prstGeom>
          <a:noFill/>
        </p:spPr>
        <p:txBody>
          <a:bodyPr wrap="square" rtlCol="0">
            <a:spAutoFit/>
          </a:bodyPr>
          <a:lstStyle/>
          <a:p>
            <a:r>
              <a:rPr lang="fr-FR" dirty="0"/>
              <a:t>Exemple de déclinaison</a:t>
            </a: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3" y="1542482"/>
            <a:ext cx="4195263"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1773105" y="618948"/>
            <a:ext cx="7620164" cy="584775"/>
          </a:xfrm>
          <a:prstGeom prst="rect">
            <a:avLst/>
          </a:prstGeom>
          <a:noFill/>
        </p:spPr>
        <p:txBody>
          <a:bodyPr wrap="none" rtlCol="0">
            <a:spAutoFit/>
          </a:bodyPr>
          <a:lstStyle/>
          <a:p>
            <a:pPr algn="ctr">
              <a:defRPr/>
            </a:pPr>
            <a:r>
              <a:rPr lang="fr-FR" altLang="fr-FR" sz="3200" i="1" dirty="0"/>
              <a:t>Des moyens pour rendre les objectifs visibles</a:t>
            </a:r>
          </a:p>
        </p:txBody>
      </p:sp>
      <p:sp>
        <p:nvSpPr>
          <p:cNvPr id="11" name="ZoneTexte 10"/>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r>
              <a:rPr lang="fr-FR" dirty="0"/>
              <a:t>2.  Mettre en place un pilotage opérationnel</a:t>
            </a:r>
          </a:p>
          <a:p>
            <a:pPr lvl="1"/>
            <a:r>
              <a:rPr lang="fr-FR" dirty="0"/>
              <a:t>2.1 Formaliser, rendre lisible  et visible les objectifs</a:t>
            </a:r>
          </a:p>
        </p:txBody>
      </p:sp>
    </p:spTree>
    <p:extLst>
      <p:ext uri="{BB962C8B-B14F-4D97-AF65-F5344CB8AC3E}">
        <p14:creationId xmlns:p14="http://schemas.microsoft.com/office/powerpoint/2010/main" val="2384317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2183" y="212271"/>
            <a:ext cx="11188358" cy="5938157"/>
          </a:xfrm>
          <a:prstGeom prst="rect">
            <a:avLst/>
          </a:prstGeom>
        </p:spPr>
      </p:pic>
    </p:spTree>
    <p:extLst>
      <p:ext uri="{BB962C8B-B14F-4D97-AF65-F5344CB8AC3E}">
        <p14:creationId xmlns:p14="http://schemas.microsoft.com/office/powerpoint/2010/main" val="348960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491802"/>
            <a:ext cx="8223250" cy="703908"/>
          </a:xfrm>
        </p:spPr>
        <p:txBody>
          <a:bodyPr vert="horz" lIns="90004" tIns="46798" rIns="90004" bIns="46798" rtlCol="0" anchor="ctr">
            <a:spAutoFit/>
          </a:bodyPr>
          <a:lstStyle/>
          <a:p>
            <a:pPr lvl="0" hangingPunct="1"/>
            <a:r>
              <a:rPr lang="fr-FR"/>
              <a:t>La fin d’un environnement protégé</a:t>
            </a:r>
          </a:p>
        </p:txBody>
      </p:sp>
      <p:sp>
        <p:nvSpPr>
          <p:cNvPr id="3" name="Espace réservé du texte 2"/>
          <p:cNvSpPr txBox="1">
            <a:spLocks noGrp="1"/>
          </p:cNvSpPr>
          <p:nvPr>
            <p:ph type="body" idx="4294967295"/>
          </p:nvPr>
        </p:nvSpPr>
        <p:spPr>
          <a:xfrm>
            <a:off x="375557" y="1603376"/>
            <a:ext cx="11446329" cy="4589604"/>
          </a:xfrm>
        </p:spPr>
        <p:txBody>
          <a:bodyPr vert="horz" wrap="square" lIns="91440" tIns="28081" rIns="91440" bIns="45720" rtlCol="0">
            <a:spAutoFit/>
          </a:bodyPr>
          <a:lstStyle/>
          <a:p>
            <a:pPr marL="342717" indent="-333362">
              <a:spcBef>
                <a:spcPts val="885"/>
              </a:spcBef>
            </a:pPr>
            <a:endParaRPr lang="fr-FR" sz="3600" dirty="0">
              <a:latin typeface="TwCenMT" pitchFamily="18"/>
            </a:endParaRPr>
          </a:p>
          <a:p>
            <a:pPr marL="342717" indent="-333362">
              <a:spcBef>
                <a:spcPts val="885"/>
              </a:spcBef>
            </a:pPr>
            <a:r>
              <a:rPr lang="fr-FR" sz="3200" dirty="0">
                <a:cs typeface="Arial" pitchFamily="18"/>
              </a:rPr>
              <a:t>Des remises en cause de la part des citoyens et des élus</a:t>
            </a:r>
          </a:p>
          <a:p>
            <a:pPr marL="342717" indent="-333362">
              <a:spcBef>
                <a:spcPts val="885"/>
              </a:spcBef>
            </a:pPr>
            <a:r>
              <a:rPr lang="fr-FR" sz="3200" dirty="0">
                <a:cs typeface="Arial" pitchFamily="18"/>
              </a:rPr>
              <a:t>Des réflexions internes importantes à la fois sur les modes de  gestion et sur la « performance » des administrations locales</a:t>
            </a:r>
          </a:p>
          <a:p>
            <a:pPr marL="342717" indent="-333362">
              <a:spcBef>
                <a:spcPts val="885"/>
              </a:spcBef>
            </a:pPr>
            <a:r>
              <a:rPr lang="fr-FR" sz="3200" dirty="0">
                <a:cs typeface="Arial" pitchFamily="18"/>
              </a:rPr>
              <a:t>Un constat (partagé?) sur le besoin de changement</a:t>
            </a:r>
          </a:p>
          <a:p>
            <a:pPr marL="342717" indent="-333362">
              <a:spcBef>
                <a:spcPts val="885"/>
              </a:spcBef>
            </a:pPr>
            <a:r>
              <a:rPr lang="fr-FR" sz="3200" dirty="0">
                <a:cs typeface="Arial" pitchFamily="18"/>
              </a:rPr>
              <a:t>Une culture de l’évaluation qui a du mal à se développer</a:t>
            </a:r>
          </a:p>
          <a:p>
            <a:pPr marL="342717" indent="-333362">
              <a:spcBef>
                <a:spcPts val="885"/>
              </a:spcBef>
            </a:pPr>
            <a:endParaRPr lang="fr-FR" sz="3200" dirty="0">
              <a:cs typeface="Arial" pitchFamily="18"/>
            </a:endParaRPr>
          </a:p>
          <a:p>
            <a:pPr marL="342717" indent="-333362">
              <a:spcBef>
                <a:spcPts val="885"/>
              </a:spcBef>
            </a:pPr>
            <a:r>
              <a:rPr lang="fr-FR" sz="4800" dirty="0">
                <a:cs typeface="Arial" pitchFamily="18"/>
              </a:rPr>
              <a:t>      Et la réforme territoriale !</a:t>
            </a:r>
          </a:p>
        </p:txBody>
      </p:sp>
    </p:spTree>
    <p:extLst>
      <p:ext uri="{BB962C8B-B14F-4D97-AF65-F5344CB8AC3E}">
        <p14:creationId xmlns:p14="http://schemas.microsoft.com/office/powerpoint/2010/main" val="34456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23527" y="1086189"/>
            <a:ext cx="10779901" cy="4525920"/>
          </a:xfrm>
          <a:prstGeom prst="rect">
            <a:avLst/>
          </a:prstGeom>
        </p:spPr>
        <p:txBody>
          <a:bodyPr>
            <a:normAutofit/>
          </a:bodyPr>
          <a:lstStyle/>
          <a:p>
            <a:pPr marL="108000" indent="0">
              <a:buNone/>
            </a:pPr>
            <a:r>
              <a:rPr lang="fr-FR" b="1" dirty="0" smtClean="0">
                <a:latin typeface="+mj-lt"/>
              </a:rPr>
              <a:t>ATTENTION !</a:t>
            </a:r>
          </a:p>
          <a:p>
            <a:r>
              <a:rPr lang="fr-FR" sz="2400" dirty="0">
                <a:latin typeface="+mj-lt"/>
              </a:rPr>
              <a:t>Dans nos collectivités, 80% du travail est récurent… </a:t>
            </a:r>
          </a:p>
          <a:p>
            <a:pPr lvl="1"/>
            <a:r>
              <a:rPr lang="fr-FR" sz="2000" dirty="0">
                <a:latin typeface="+mj-lt"/>
              </a:rPr>
              <a:t>Services « à la population » en « continus » réalisés à travers des processus = activités</a:t>
            </a:r>
          </a:p>
          <a:p>
            <a:r>
              <a:rPr lang="fr-FR" sz="2400" dirty="0">
                <a:latin typeface="+mj-lt"/>
              </a:rPr>
              <a:t>Les 20% restant sont de « nouveaux projets » avec des objectifs formalisés</a:t>
            </a:r>
          </a:p>
          <a:p>
            <a:pPr marL="108000" indent="0">
              <a:buNone/>
            </a:pPr>
            <a:r>
              <a:rPr lang="fr-FR" b="1" dirty="0">
                <a:solidFill>
                  <a:schemeClr val="accent1"/>
                </a:solidFill>
                <a:latin typeface="+mj-lt"/>
              </a:rPr>
              <a:t>Quelles conséquences?</a:t>
            </a:r>
          </a:p>
          <a:p>
            <a:pPr marL="108000" indent="0" algn="ctr">
              <a:buNone/>
            </a:pPr>
            <a:r>
              <a:rPr lang="fr-FR" sz="2400" dirty="0">
                <a:solidFill>
                  <a:srgbClr val="C00000"/>
                </a:solidFill>
                <a:latin typeface="+mj-lt"/>
              </a:rPr>
              <a:t>La vision stratégique ne couvre souvent pas tous les champs d’intervention… pourtant</a:t>
            </a:r>
          </a:p>
          <a:p>
            <a:pPr marL="108000" indent="0" algn="ctr">
              <a:buNone/>
            </a:pPr>
            <a:r>
              <a:rPr lang="fr-FR" sz="2400" dirty="0">
                <a:solidFill>
                  <a:srgbClr val="C00000"/>
                </a:solidFill>
                <a:latin typeface="+mj-lt"/>
              </a:rPr>
              <a:t>on vous demande d’aider à suivre à piloter…</a:t>
            </a:r>
          </a:p>
          <a:p>
            <a:pPr marL="108000" indent="0" algn="ctr">
              <a:buNone/>
            </a:pPr>
            <a:r>
              <a:rPr lang="fr-FR" sz="2400" dirty="0">
                <a:solidFill>
                  <a:srgbClr val="C00000"/>
                </a:solidFill>
                <a:latin typeface="+mj-lt"/>
              </a:rPr>
              <a:t>Peut-on gérer son activité sans objectifs précis ?</a:t>
            </a:r>
          </a:p>
        </p:txBody>
      </p:sp>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40</a:t>
            </a:fld>
            <a:endParaRPr lang="fr-FR"/>
          </a:p>
        </p:txBody>
      </p:sp>
      <p:sp>
        <p:nvSpPr>
          <p:cNvPr id="6" name="ZoneTexte 5"/>
          <p:cNvSpPr txBox="1"/>
          <p:nvPr/>
        </p:nvSpPr>
        <p:spPr>
          <a:xfrm>
            <a:off x="1524000" y="-27384"/>
            <a:ext cx="9144000" cy="369332"/>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p:txBody>
      </p:sp>
    </p:spTree>
    <p:extLst>
      <p:ext uri="{BB962C8B-B14F-4D97-AF65-F5344CB8AC3E}">
        <p14:creationId xmlns:p14="http://schemas.microsoft.com/office/powerpoint/2010/main" val="210187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919536" y="980728"/>
            <a:ext cx="8229600" cy="580968"/>
          </a:xfrm>
        </p:spPr>
        <p:txBody>
          <a:bodyPr>
            <a:normAutofit fontScale="90000"/>
          </a:bodyPr>
          <a:lstStyle/>
          <a:p>
            <a:pPr eaLnBrk="1" hangingPunct="1">
              <a:buNone/>
            </a:pPr>
            <a:r>
              <a:rPr lang="fr-FR" altLang="fr-FR" dirty="0" smtClean="0"/>
              <a:t>Projets ou activités ?</a:t>
            </a:r>
          </a:p>
        </p:txBody>
      </p:sp>
      <p:graphicFrame>
        <p:nvGraphicFramePr>
          <p:cNvPr id="5" name="Espace réservé du contenu 4"/>
          <p:cNvGraphicFramePr>
            <a:graphicFrameLocks noGrp="1"/>
          </p:cNvGraphicFramePr>
          <p:nvPr>
            <p:ph idx="4294967295"/>
            <p:extLst/>
          </p:nvPr>
        </p:nvGraphicFramePr>
        <p:xfrm>
          <a:off x="1919536" y="1700809"/>
          <a:ext cx="8229600" cy="49591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6535">
                <a:tc>
                  <a:txBody>
                    <a:bodyPr/>
                    <a:lstStyle/>
                    <a:p>
                      <a:pPr algn="ctr"/>
                      <a:r>
                        <a:rPr lang="fr-CH" sz="2800" b="1" dirty="0" smtClean="0">
                          <a:solidFill>
                            <a:srgbClr val="000000"/>
                          </a:solidFill>
                        </a:rPr>
                        <a:t>Projet</a:t>
                      </a:r>
                      <a:endParaRPr lang="fr-FR" sz="2800" dirty="0"/>
                    </a:p>
                  </a:txBody>
                  <a:tcPr marT="45676" marB="45676"/>
                </a:tc>
                <a:tc>
                  <a:txBody>
                    <a:bodyPr/>
                    <a:lstStyle/>
                    <a:p>
                      <a:pPr algn="ctr"/>
                      <a:r>
                        <a:rPr lang="fr-CH" sz="2800" b="1" dirty="0" smtClean="0">
                          <a:solidFill>
                            <a:srgbClr val="000000"/>
                          </a:solidFill>
                        </a:rPr>
                        <a:t>Activités récurrentes</a:t>
                      </a:r>
                      <a:endParaRPr lang="fr-FR" sz="2800" dirty="0"/>
                    </a:p>
                  </a:txBody>
                  <a:tcPr marT="45676" marB="45676"/>
                </a:tc>
                <a:extLst>
                  <a:ext uri="{0D108BD9-81ED-4DB2-BD59-A6C34878D82A}">
                    <a16:rowId xmlns:a16="http://schemas.microsoft.com/office/drawing/2014/main" val="10000"/>
                  </a:ext>
                </a:extLst>
              </a:tr>
              <a:tr h="944773">
                <a:tc>
                  <a:txBody>
                    <a:bodyPr/>
                    <a:lstStyle/>
                    <a:p>
                      <a:r>
                        <a:rPr lang="fr-CH" sz="2800" dirty="0" smtClean="0">
                          <a:solidFill>
                            <a:srgbClr val="000000"/>
                          </a:solidFill>
                        </a:rPr>
                        <a:t>Fournir un produit nouveau</a:t>
                      </a:r>
                      <a:endParaRPr lang="fr-FR" sz="2800" dirty="0"/>
                    </a:p>
                  </a:txBody>
                  <a:tcPr marT="45676" marB="456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800" dirty="0" smtClean="0">
                          <a:solidFill>
                            <a:srgbClr val="000000"/>
                          </a:solidFill>
                        </a:rPr>
                        <a:t>Fournir un produit connu</a:t>
                      </a:r>
                      <a:endParaRPr lang="fr-FR" sz="2800" dirty="0"/>
                    </a:p>
                  </a:txBody>
                  <a:tcPr marT="45676" marB="45676"/>
                </a:tc>
                <a:extLst>
                  <a:ext uri="{0D108BD9-81ED-4DB2-BD59-A6C34878D82A}">
                    <a16:rowId xmlns:a16="http://schemas.microsoft.com/office/drawing/2014/main" val="10001"/>
                  </a:ext>
                </a:extLst>
              </a:tr>
              <a:tr h="518062">
                <a:tc>
                  <a:txBody>
                    <a:bodyPr/>
                    <a:lstStyle/>
                    <a:p>
                      <a:r>
                        <a:rPr lang="fr-CH" sz="2800" dirty="0" smtClean="0">
                          <a:solidFill>
                            <a:srgbClr val="000000"/>
                          </a:solidFill>
                        </a:rPr>
                        <a:t>Début et fin définis</a:t>
                      </a:r>
                      <a:endParaRPr lang="fr-FR" sz="2800" dirty="0"/>
                    </a:p>
                  </a:txBody>
                  <a:tcPr marT="45676" marB="456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sz="2800" dirty="0" smtClean="0">
                          <a:solidFill>
                            <a:srgbClr val="000000"/>
                          </a:solidFill>
                        </a:rPr>
                        <a:t>Continu</a:t>
                      </a:r>
                      <a:endParaRPr lang="fr-FR" sz="2800" dirty="0"/>
                    </a:p>
                  </a:txBody>
                  <a:tcPr marT="45676" marB="45676"/>
                </a:tc>
                <a:extLst>
                  <a:ext uri="{0D108BD9-81ED-4DB2-BD59-A6C34878D82A}">
                    <a16:rowId xmlns:a16="http://schemas.microsoft.com/office/drawing/2014/main" val="10002"/>
                  </a:ext>
                </a:extLst>
              </a:tr>
              <a:tr h="518062">
                <a:tc>
                  <a:txBody>
                    <a:bodyPr/>
                    <a:lstStyle/>
                    <a:p>
                      <a:r>
                        <a:rPr lang="fr-CH" sz="2800" dirty="0" smtClean="0">
                          <a:solidFill>
                            <a:srgbClr val="000000"/>
                          </a:solidFill>
                        </a:rPr>
                        <a:t>Équipe temporaire</a:t>
                      </a:r>
                      <a:endParaRPr lang="fr-FR" sz="2800" dirty="0"/>
                    </a:p>
                  </a:txBody>
                  <a:tcPr marT="45676" marB="45676"/>
                </a:tc>
                <a:tc>
                  <a:txBody>
                    <a:bodyPr/>
                    <a:lstStyle/>
                    <a:p>
                      <a:r>
                        <a:rPr lang="fr-CH" sz="2800" dirty="0" smtClean="0">
                          <a:solidFill>
                            <a:srgbClr val="000000"/>
                          </a:solidFill>
                        </a:rPr>
                        <a:t>Organisation stable</a:t>
                      </a:r>
                      <a:endParaRPr lang="fr-FR" sz="2800" dirty="0"/>
                    </a:p>
                  </a:txBody>
                  <a:tcPr marT="45676" marB="45676"/>
                </a:tc>
                <a:extLst>
                  <a:ext uri="{0D108BD9-81ED-4DB2-BD59-A6C34878D82A}">
                    <a16:rowId xmlns:a16="http://schemas.microsoft.com/office/drawing/2014/main" val="10003"/>
                  </a:ext>
                </a:extLst>
              </a:tr>
              <a:tr h="944773">
                <a:tc>
                  <a:txBody>
                    <a:bodyPr/>
                    <a:lstStyle/>
                    <a:p>
                      <a:r>
                        <a:rPr lang="fr-CH" sz="2800" dirty="0" smtClean="0">
                          <a:solidFill>
                            <a:srgbClr val="000000"/>
                          </a:solidFill>
                        </a:rPr>
                        <a:t>Unicité et complexité du projet</a:t>
                      </a:r>
                      <a:endParaRPr lang="fr-FR" sz="2800" dirty="0"/>
                    </a:p>
                  </a:txBody>
                  <a:tcPr marT="45676" marB="45676"/>
                </a:tc>
                <a:tc>
                  <a:txBody>
                    <a:bodyPr/>
                    <a:lstStyle/>
                    <a:p>
                      <a:r>
                        <a:rPr lang="fr-CH" sz="2800" dirty="0" smtClean="0">
                          <a:solidFill>
                            <a:srgbClr val="000000"/>
                          </a:solidFill>
                        </a:rPr>
                        <a:t>Répétitif et bien compris</a:t>
                      </a:r>
                      <a:endParaRPr lang="fr-FR" sz="2800" dirty="0"/>
                    </a:p>
                  </a:txBody>
                  <a:tcPr marT="45676" marB="45676"/>
                </a:tc>
                <a:extLst>
                  <a:ext uri="{0D108BD9-81ED-4DB2-BD59-A6C34878D82A}">
                    <a16:rowId xmlns:a16="http://schemas.microsoft.com/office/drawing/2014/main" val="10004"/>
                  </a:ext>
                </a:extLst>
              </a:tr>
              <a:tr h="1371483">
                <a:tc>
                  <a:txBody>
                    <a:bodyPr/>
                    <a:lstStyle/>
                    <a:p>
                      <a:r>
                        <a:rPr lang="fr-CH" sz="2800" dirty="0" smtClean="0">
                          <a:solidFill>
                            <a:srgbClr val="000000"/>
                          </a:solidFill>
                        </a:rPr>
                        <a:t>Date de fin et coûts totaux  difficiles à prévoir </a:t>
                      </a:r>
                      <a:endParaRPr lang="fr-FR" sz="2800" dirty="0"/>
                    </a:p>
                  </a:txBody>
                  <a:tcPr marT="45676" marB="45676"/>
                </a:tc>
                <a:tc>
                  <a:txBody>
                    <a:bodyPr/>
                    <a:lstStyle/>
                    <a:p>
                      <a:pPr eaLnBrk="0" hangingPunct="0">
                        <a:lnSpc>
                          <a:spcPct val="80000"/>
                        </a:lnSpc>
                        <a:tabLst>
                          <a:tab pos="3949700" algn="l"/>
                        </a:tabLst>
                      </a:pPr>
                      <a:r>
                        <a:rPr lang="fr-CH" sz="2800" dirty="0" smtClean="0">
                          <a:solidFill>
                            <a:srgbClr val="000000"/>
                          </a:solidFill>
                        </a:rPr>
                        <a:t>Temps et coûts (réels et estimés) basés sur les données des</a:t>
                      </a:r>
                    </a:p>
                    <a:p>
                      <a:pPr eaLnBrk="0" hangingPunct="0">
                        <a:lnSpc>
                          <a:spcPct val="80000"/>
                        </a:lnSpc>
                        <a:tabLst>
                          <a:tab pos="3949700" algn="l"/>
                        </a:tabLst>
                      </a:pPr>
                      <a:r>
                        <a:rPr lang="fr-CH" sz="2800" dirty="0" smtClean="0">
                          <a:solidFill>
                            <a:srgbClr val="000000"/>
                          </a:solidFill>
                        </a:rPr>
                        <a:t>années antérieures</a:t>
                      </a:r>
                      <a:endParaRPr lang="fr-FR" sz="2800" dirty="0"/>
                    </a:p>
                  </a:txBody>
                  <a:tcPr marT="45676" marB="45676"/>
                </a:tc>
                <a:extLst>
                  <a:ext uri="{0D108BD9-81ED-4DB2-BD59-A6C34878D82A}">
                    <a16:rowId xmlns:a16="http://schemas.microsoft.com/office/drawing/2014/main" val="10005"/>
                  </a:ext>
                </a:extLst>
              </a:tr>
            </a:tbl>
          </a:graphicData>
        </a:graphic>
      </p:graphicFrame>
      <p:sp>
        <p:nvSpPr>
          <p:cNvPr id="17434" name="Espace réservé du numéro de diapositive 2"/>
          <p:cNvSpPr>
            <a:spLocks noGrp="1"/>
          </p:cNvSpPr>
          <p:nvPr>
            <p:ph type="sldNum" sz="quarter" idx="12"/>
          </p:nvPr>
        </p:nvSpPr>
        <p:spPr>
          <a:noFill/>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FC42446-993E-4339-AC7B-390FC46A9378}" type="slidenum">
              <a:rPr lang="fr-FR" altLang="fr-FR" smtClean="0">
                <a:solidFill>
                  <a:srgbClr val="000000"/>
                </a:solidFill>
                <a:latin typeface="Arial" charset="0"/>
              </a:rPr>
              <a:pPr eaLnBrk="1" hangingPunct="1"/>
              <a:t>41</a:t>
            </a:fld>
            <a:endParaRPr lang="fr-FR" altLang="fr-FR" smtClean="0">
              <a:solidFill>
                <a:srgbClr val="000000"/>
              </a:solidFill>
              <a:latin typeface="Arial" charset="0"/>
            </a:endParaRPr>
          </a:p>
        </p:txBody>
      </p:sp>
      <p:sp>
        <p:nvSpPr>
          <p:cNvPr id="6" name="ZoneTexte 5"/>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a:p>
            <a:pPr lvl="1"/>
            <a:r>
              <a:rPr lang="fr-FR" dirty="0"/>
              <a:t>2.2 Qu’est ce qu’on pilote</a:t>
            </a:r>
          </a:p>
        </p:txBody>
      </p:sp>
    </p:spTree>
    <p:extLst>
      <p:ext uri="{BB962C8B-B14F-4D97-AF65-F5344CB8AC3E}">
        <p14:creationId xmlns:p14="http://schemas.microsoft.com/office/powerpoint/2010/main" val="17037946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981200" y="764704"/>
            <a:ext cx="8229600" cy="652976"/>
          </a:xfrm>
        </p:spPr>
        <p:txBody>
          <a:bodyPr>
            <a:normAutofit fontScale="90000"/>
          </a:bodyPr>
          <a:lstStyle/>
          <a:p>
            <a:pPr eaLnBrk="1" hangingPunct="1">
              <a:buNone/>
            </a:pPr>
            <a:r>
              <a:rPr lang="fr-FR" altLang="fr-FR" dirty="0" smtClean="0"/>
              <a:t>Le pilotage projet et activité</a:t>
            </a:r>
          </a:p>
        </p:txBody>
      </p:sp>
      <p:sp>
        <p:nvSpPr>
          <p:cNvPr id="18435" name="Espace réservé du numéro de diapositive 2"/>
          <p:cNvSpPr>
            <a:spLocks noGrp="1"/>
          </p:cNvSpPr>
          <p:nvPr>
            <p:ph type="sldNum" sz="quarter" idx="12"/>
          </p:nvPr>
        </p:nvSpPr>
        <p:spPr>
          <a:noFill/>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1FB2937-847D-44BD-B8B1-E3E4EA79B840}" type="slidenum">
              <a:rPr lang="fr-FR" altLang="fr-FR" smtClean="0">
                <a:solidFill>
                  <a:srgbClr val="000000"/>
                </a:solidFill>
                <a:latin typeface="Arial" charset="0"/>
              </a:rPr>
              <a:pPr eaLnBrk="1" hangingPunct="1"/>
              <a:t>42</a:t>
            </a:fld>
            <a:endParaRPr lang="fr-FR" altLang="fr-FR" smtClean="0">
              <a:solidFill>
                <a:srgbClr val="000000"/>
              </a:solidFill>
              <a:latin typeface="Arial" charset="0"/>
            </a:endParaRPr>
          </a:p>
        </p:txBody>
      </p:sp>
      <p:sp>
        <p:nvSpPr>
          <p:cNvPr id="10" name="Rectangle à coins arrondis 9"/>
          <p:cNvSpPr/>
          <p:nvPr/>
        </p:nvSpPr>
        <p:spPr>
          <a:xfrm>
            <a:off x="2263775" y="1700214"/>
            <a:ext cx="4248150" cy="865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t>Activité</a:t>
            </a:r>
          </a:p>
        </p:txBody>
      </p:sp>
      <p:sp>
        <p:nvSpPr>
          <p:cNvPr id="11" name="Rectangle à coins arrondis 10"/>
          <p:cNvSpPr/>
          <p:nvPr/>
        </p:nvSpPr>
        <p:spPr>
          <a:xfrm>
            <a:off x="2263775" y="3717925"/>
            <a:ext cx="4248150" cy="865188"/>
          </a:xfrm>
          <a:prstGeom prst="roundRect">
            <a:avLst>
              <a:gd name="adj" fmla="val 22005"/>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fr-FR" dirty="0"/>
              <a:t>Pilotage opérationnel par la hiérarchie directe sur la base de résultats attendus</a:t>
            </a:r>
          </a:p>
        </p:txBody>
      </p:sp>
      <p:sp>
        <p:nvSpPr>
          <p:cNvPr id="12" name="Rectangle à coins arrondis 11"/>
          <p:cNvSpPr/>
          <p:nvPr/>
        </p:nvSpPr>
        <p:spPr>
          <a:xfrm>
            <a:off x="7104064" y="3717925"/>
            <a:ext cx="3062287" cy="86518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fr-FR" dirty="0"/>
              <a:t>Pilotage par la structure de projet</a:t>
            </a:r>
          </a:p>
        </p:txBody>
      </p:sp>
      <p:sp>
        <p:nvSpPr>
          <p:cNvPr id="14" name="Rectangle à coins arrondis 13"/>
          <p:cNvSpPr/>
          <p:nvPr/>
        </p:nvSpPr>
        <p:spPr>
          <a:xfrm>
            <a:off x="4583114" y="2752726"/>
            <a:ext cx="1944687" cy="7477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600" dirty="0"/>
              <a:t>Développement </a:t>
            </a:r>
            <a:r>
              <a:rPr lang="fr-FR" sz="1100" dirty="0"/>
              <a:t>(peut être géré selon les principes d’un mode projet)</a:t>
            </a:r>
          </a:p>
        </p:txBody>
      </p:sp>
      <p:sp>
        <p:nvSpPr>
          <p:cNvPr id="15" name="Rectangle à coins arrondis 14"/>
          <p:cNvSpPr/>
          <p:nvPr/>
        </p:nvSpPr>
        <p:spPr>
          <a:xfrm>
            <a:off x="2263775" y="2752726"/>
            <a:ext cx="2139950" cy="74771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sz="1600" dirty="0"/>
              <a:t>Récurrente</a:t>
            </a:r>
          </a:p>
        </p:txBody>
      </p:sp>
      <p:sp>
        <p:nvSpPr>
          <p:cNvPr id="16" name="Rectangle à coins arrondis 15"/>
          <p:cNvSpPr/>
          <p:nvPr/>
        </p:nvSpPr>
        <p:spPr>
          <a:xfrm>
            <a:off x="7104064" y="1700214"/>
            <a:ext cx="3062287" cy="180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800" b="1" dirty="0"/>
              <a:t>Projet</a:t>
            </a:r>
          </a:p>
        </p:txBody>
      </p:sp>
      <p:sp>
        <p:nvSpPr>
          <p:cNvPr id="17" name="Rectangle à coins arrondis 16"/>
          <p:cNvSpPr/>
          <p:nvPr/>
        </p:nvSpPr>
        <p:spPr>
          <a:xfrm>
            <a:off x="2263775" y="4797426"/>
            <a:ext cx="4249738" cy="10080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400" dirty="0"/>
              <a:t>Pilotage stratégique prioritairement par le responsable </a:t>
            </a:r>
          </a:p>
        </p:txBody>
      </p:sp>
      <p:sp>
        <p:nvSpPr>
          <p:cNvPr id="18" name="Rectangle à coins arrondis 17"/>
          <p:cNvSpPr/>
          <p:nvPr/>
        </p:nvSpPr>
        <p:spPr>
          <a:xfrm>
            <a:off x="7104064" y="4797426"/>
            <a:ext cx="3062287" cy="10080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400" dirty="0"/>
              <a:t>Pilotage par la structure de projet  intégrée</a:t>
            </a:r>
          </a:p>
        </p:txBody>
      </p:sp>
      <p:sp>
        <p:nvSpPr>
          <p:cNvPr id="20" name="ZoneTexte 19"/>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a:p>
            <a:pPr lvl="1"/>
            <a:r>
              <a:rPr lang="fr-FR" dirty="0"/>
              <a:t>2.2 Qu’est ce qu’on pilote</a:t>
            </a:r>
          </a:p>
        </p:txBody>
      </p:sp>
    </p:spTree>
    <p:extLst>
      <p:ext uri="{BB962C8B-B14F-4D97-AF65-F5344CB8AC3E}">
        <p14:creationId xmlns:p14="http://schemas.microsoft.com/office/powerpoint/2010/main" val="11050576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43</a:t>
            </a:fld>
            <a:endParaRPr lang="fr-FR"/>
          </a:p>
        </p:txBody>
      </p:sp>
      <p:sp>
        <p:nvSpPr>
          <p:cNvPr id="5" name="Espace réservé du contenu 2"/>
          <p:cNvSpPr txBox="1">
            <a:spLocks/>
          </p:cNvSpPr>
          <p:nvPr/>
        </p:nvSpPr>
        <p:spPr>
          <a:xfrm>
            <a:off x="1769977" y="1052736"/>
            <a:ext cx="8229600" cy="5001480"/>
          </a:xfrm>
          <a:prstGeom prst="rect">
            <a:avLst/>
          </a:prstGeom>
          <a:noFill/>
          <a:ln>
            <a:noFill/>
          </a:ln>
        </p:spPr>
        <p:txBody>
          <a:bodyPr wrap="square" lIns="91440" tIns="45720" rIns="91440" bIns="45720" anchor="t" anchorCtr="0"/>
          <a:lstStyle>
            <a:defPPr marL="432000" lvl="0" indent="-324000">
              <a:spcBef>
                <a:spcPts val="1417"/>
              </a:spcBef>
              <a:spcAft>
                <a:spcPts val="0"/>
              </a:spcAft>
              <a:buSzPct val="45000"/>
              <a:buFont typeface="StarSymbol"/>
              <a:buNone/>
              <a:defRPr lang="fr-FR"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lgn="l" rtl="0" hangingPunct="1">
              <a:lnSpc>
                <a:spcPct val="100000"/>
              </a:lnSpc>
              <a:spcBef>
                <a:spcPts val="1417"/>
              </a:spcBef>
              <a:spcAft>
                <a:spcPts val="0"/>
              </a:spcAft>
              <a:buSzPct val="45000"/>
              <a:buFont typeface="StarSymbol"/>
              <a:buChar char="●"/>
              <a:tabLst/>
              <a:defRPr lang="fr-FR" sz="32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1pPr>
            <a:lvl2pPr marL="864000" marR="0" lvl="1" indent="-324000" algn="l" rtl="0" hangingPunct="1">
              <a:lnSpc>
                <a:spcPct val="100000"/>
              </a:lnSpc>
              <a:spcBef>
                <a:spcPts val="1134"/>
              </a:spcBef>
              <a:spcAft>
                <a:spcPts val="0"/>
              </a:spcAft>
              <a:buSzPct val="75000"/>
              <a:buFont typeface="StarSymbol"/>
              <a:buChar char="–"/>
              <a:tabLst/>
              <a:defRPr lang="fr-FR" sz="28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2pPr>
            <a:lvl3pPr marL="1295999" marR="0" lvl="2" indent="-288000" algn="l" rtl="0" hangingPunct="1">
              <a:lnSpc>
                <a:spcPct val="100000"/>
              </a:lnSpc>
              <a:spcBef>
                <a:spcPts val="850"/>
              </a:spcBef>
              <a:spcAft>
                <a:spcPts val="0"/>
              </a:spcAft>
              <a:buSzPct val="45000"/>
              <a:buFont typeface="StarSymbol"/>
              <a:buChar char="●"/>
              <a:tabLst/>
              <a:defRPr lang="fr-FR" sz="24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3pPr>
            <a:lvl4pPr marL="1728000" marR="0" lvl="3" indent="-216000" algn="l" rtl="0" hangingPunct="1">
              <a:lnSpc>
                <a:spcPct val="100000"/>
              </a:lnSpc>
              <a:spcBef>
                <a:spcPts val="567"/>
              </a:spcBef>
              <a:spcAft>
                <a:spcPts val="0"/>
              </a:spcAft>
              <a:buSzPct val="75000"/>
              <a:buFont typeface="StarSymbol"/>
              <a:buChar char="–"/>
              <a:tabLst/>
              <a:defRPr lang="fr-FR" sz="20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4pPr>
            <a:lvl5pPr marL="2160000" marR="0" lvl="4" indent="-216000" algn="l" rtl="0" hangingPunct="1">
              <a:lnSpc>
                <a:spcPct val="100000"/>
              </a:lnSpc>
              <a:spcBef>
                <a:spcPts val="283"/>
              </a:spcBef>
              <a:spcAft>
                <a:spcPts val="0"/>
              </a:spcAft>
              <a:buSzPct val="45000"/>
              <a:buFont typeface="StarSymbol"/>
              <a:buChar char="●"/>
              <a:tabLst/>
              <a:defRPr lang="fr-FR" sz="2000" b="0" i="0" u="none" strike="noStrike" kern="1200" cap="none" spc="0" baseline="0">
                <a:ln>
                  <a:noFill/>
                </a:ln>
                <a:solidFill>
                  <a:srgbClr val="000000"/>
                </a:solidFill>
                <a:highlight>
                  <a:scrgbClr r="0" g="0" b="0">
                    <a:alpha val="0"/>
                  </a:scrgbClr>
                </a:highlight>
                <a:latin typeface="Liberation Sans" pitchFamily="18"/>
                <a:ea typeface="Microsoft YaHei" pitchFamily="2"/>
                <a:cs typeface="Mangal" pitchFamily="2"/>
              </a:defRPr>
            </a:lvl5pPr>
            <a:lvl6pPr marL="2592000" lvl="5"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lvl="6"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lvl="7"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lvl="8" indent="-216000">
              <a:spcBef>
                <a:spcPts val="283"/>
              </a:spcBef>
              <a:spcAft>
                <a:spcPts val="0"/>
              </a:spcAft>
              <a:buSzPct val="45000"/>
              <a:buFont typeface="StarSymbol"/>
              <a:buChar char="●"/>
              <a:defRPr lang="fr-FR"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343080" indent="-343080">
              <a:spcBef>
                <a:spcPts val="799"/>
              </a:spcBef>
              <a:buSzPct val="100000"/>
              <a:buFont typeface="Arial" pitchFamily="34"/>
              <a:buChar char="•"/>
            </a:pPr>
            <a:r>
              <a:rPr lang="fr-FR" b="1" dirty="0">
                <a:latin typeface="Calibri"/>
              </a:rPr>
              <a:t>Dans la vraie vie, propos souvent entendus…</a:t>
            </a:r>
          </a:p>
          <a:p>
            <a:pPr marL="890280" lvl="1" indent="-457200">
              <a:spcBef>
                <a:spcPts val="0"/>
              </a:spcBef>
              <a:buSzPct val="100000"/>
              <a:buFont typeface="Wingdings" panose="05000000000000000000" pitchFamily="2" charset="2"/>
              <a:buChar char="Ø"/>
            </a:pPr>
            <a:r>
              <a:rPr lang="fr-FR" sz="2400" dirty="0">
                <a:latin typeface="Calibri"/>
              </a:rPr>
              <a:t>« Montrez- moi ce qui est fait ? »</a:t>
            </a:r>
          </a:p>
          <a:p>
            <a:pPr marL="890280" lvl="1" indent="-457200">
              <a:spcBef>
                <a:spcPts val="0"/>
              </a:spcBef>
              <a:buSzPct val="100000"/>
              <a:buFont typeface="Wingdings" panose="05000000000000000000" pitchFamily="2" charset="2"/>
              <a:buChar char="Ø"/>
            </a:pPr>
            <a:endParaRPr lang="fr-FR" sz="2400" dirty="0">
              <a:latin typeface="Calibri"/>
            </a:endParaRPr>
          </a:p>
          <a:p>
            <a:pPr marL="890280" lvl="1" indent="-457200">
              <a:spcBef>
                <a:spcPts val="0"/>
              </a:spcBef>
              <a:buSzPct val="100000"/>
              <a:buFont typeface="Wingdings" panose="05000000000000000000" pitchFamily="2" charset="2"/>
              <a:buChar char="Ø"/>
            </a:pPr>
            <a:r>
              <a:rPr lang="fr-FR" sz="2400" dirty="0">
                <a:latin typeface="Calibri"/>
              </a:rPr>
              <a:t>« On fait mieux par rapport à… avant, au voisin,…? »</a:t>
            </a:r>
          </a:p>
          <a:p>
            <a:pPr marL="890280" lvl="1" indent="-457200">
              <a:spcBef>
                <a:spcPts val="0"/>
              </a:spcBef>
              <a:buSzPct val="100000"/>
              <a:buFont typeface="Wingdings" panose="05000000000000000000" pitchFamily="2" charset="2"/>
              <a:buChar char="Ø"/>
            </a:pPr>
            <a:endParaRPr lang="fr-FR" sz="2400" dirty="0">
              <a:latin typeface="Calibri"/>
            </a:endParaRPr>
          </a:p>
          <a:p>
            <a:pPr marL="890280" lvl="1" indent="-457200">
              <a:spcBef>
                <a:spcPts val="0"/>
              </a:spcBef>
              <a:buSzPct val="100000"/>
              <a:buFont typeface="Wingdings" panose="05000000000000000000" pitchFamily="2" charset="2"/>
              <a:buChar char="Ø"/>
            </a:pPr>
            <a:r>
              <a:rPr lang="fr-FR" sz="2400" dirty="0">
                <a:latin typeface="Calibri"/>
              </a:rPr>
              <a:t>« Je crois beaucoup au management par objectifs, c’est important pour les entretiens d'évaluation »</a:t>
            </a:r>
          </a:p>
          <a:p>
            <a:pPr marL="890280" lvl="1" indent="-457200">
              <a:spcBef>
                <a:spcPts val="0"/>
              </a:spcBef>
              <a:buSzPct val="100000"/>
              <a:buFont typeface="Wingdings" panose="05000000000000000000" pitchFamily="2" charset="2"/>
              <a:buChar char="Ø"/>
            </a:pPr>
            <a:endParaRPr lang="fr-FR" sz="2400" dirty="0">
              <a:latin typeface="Calibri"/>
            </a:endParaRPr>
          </a:p>
          <a:p>
            <a:pPr marL="890280" lvl="1" indent="-457200">
              <a:spcBef>
                <a:spcPts val="0"/>
              </a:spcBef>
              <a:buSzPct val="100000"/>
              <a:buFont typeface="Wingdings" panose="05000000000000000000" pitchFamily="2" charset="2"/>
              <a:buChar char="Ø"/>
            </a:pPr>
            <a:r>
              <a:rPr lang="fr-FR" sz="2400" dirty="0">
                <a:latin typeface="Calibri"/>
              </a:rPr>
              <a:t>« Les élus, la DG veulent « qu’on rende compte », il faut mettre en place un </a:t>
            </a:r>
            <a:r>
              <a:rPr lang="fr-FR" sz="2400" dirty="0" err="1">
                <a:latin typeface="Calibri"/>
              </a:rPr>
              <a:t>reporting</a:t>
            </a:r>
            <a:r>
              <a:rPr lang="fr-FR" sz="2400" dirty="0">
                <a:latin typeface="Calibri"/>
              </a:rPr>
              <a:t>, une revue des projets, des tableaux de bord »</a:t>
            </a:r>
            <a:endParaRPr lang="fr-FR" sz="1800" dirty="0">
              <a:latin typeface="Calibri"/>
            </a:endParaRPr>
          </a:p>
          <a:p>
            <a:pPr marL="890280" lvl="1" indent="-457200">
              <a:spcBef>
                <a:spcPts val="0"/>
              </a:spcBef>
              <a:buSzPct val="100000"/>
              <a:buFont typeface="Wingdings" panose="05000000000000000000" pitchFamily="2" charset="2"/>
              <a:buChar char="Ø"/>
            </a:pPr>
            <a:endParaRPr lang="fr-FR" sz="1800" dirty="0">
              <a:latin typeface="Calibri"/>
            </a:endParaRPr>
          </a:p>
          <a:p>
            <a:pPr marL="890280" lvl="1" indent="-457200">
              <a:spcBef>
                <a:spcPts val="0"/>
              </a:spcBef>
              <a:buSzPct val="100000"/>
              <a:buFont typeface="Wingdings" panose="05000000000000000000" pitchFamily="2" charset="2"/>
              <a:buChar char="Ø"/>
            </a:pPr>
            <a:r>
              <a:rPr lang="fr-FR" sz="2400" dirty="0">
                <a:latin typeface="Calibri"/>
              </a:rPr>
              <a:t>« Il faut évaluer ce qu’on fait ! »</a:t>
            </a:r>
          </a:p>
          <a:p>
            <a:pPr marL="433080" lvl="1" indent="0">
              <a:spcBef>
                <a:spcPts val="0"/>
              </a:spcBef>
              <a:buSzPct val="100000"/>
              <a:buNone/>
            </a:pPr>
            <a:endParaRPr lang="fr-FR" dirty="0">
              <a:latin typeface="Calibri"/>
            </a:endParaRPr>
          </a:p>
          <a:p>
            <a:pPr marL="433080" lvl="1" indent="0" algn="ctr">
              <a:spcBef>
                <a:spcPts val="0"/>
              </a:spcBef>
              <a:buSzPct val="100000"/>
              <a:buNone/>
            </a:pPr>
            <a:r>
              <a:rPr lang="fr-FR" sz="2000" b="1" i="1" dirty="0">
                <a:solidFill>
                  <a:srgbClr val="FF0000"/>
                </a:solidFill>
                <a:latin typeface="Calibri"/>
              </a:rPr>
              <a:t>Ok, mais attention, à bien clarifier ce qu’on peut piloter, mesurer</a:t>
            </a:r>
          </a:p>
        </p:txBody>
      </p:sp>
      <p:sp>
        <p:nvSpPr>
          <p:cNvPr id="6" name="ZoneTexte 5"/>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a:p>
            <a:pPr lvl="1"/>
            <a:r>
              <a:rPr lang="fr-FR" dirty="0"/>
              <a:t>2.2 Qu’est ce qu’on pilote</a:t>
            </a:r>
          </a:p>
        </p:txBody>
      </p:sp>
    </p:spTree>
    <p:extLst>
      <p:ext uri="{BB962C8B-B14F-4D97-AF65-F5344CB8AC3E}">
        <p14:creationId xmlns:p14="http://schemas.microsoft.com/office/powerpoint/2010/main" val="19374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6A492797-C7B2-4B26-991C-DA8FE8BF0FBC}" type="slidenum">
              <a:rPr lang="fr-FR"/>
              <a:pPr>
                <a:defRPr/>
              </a:pPr>
              <a:t>44</a:t>
            </a:fld>
            <a:endParaRPr lang="fr-FR"/>
          </a:p>
        </p:txBody>
      </p:sp>
      <p:sp>
        <p:nvSpPr>
          <p:cNvPr id="46084" name="Espace réservé du contenu 2"/>
          <p:cNvSpPr>
            <a:spLocks noGrp="1"/>
          </p:cNvSpPr>
          <p:nvPr>
            <p:ph idx="4294967295"/>
          </p:nvPr>
        </p:nvSpPr>
        <p:spPr>
          <a:xfrm>
            <a:off x="1945196" y="735567"/>
            <a:ext cx="8229600" cy="5072063"/>
          </a:xfrm>
          <a:prstGeom prst="rect">
            <a:avLst/>
          </a:prstGeom>
        </p:spPr>
        <p:txBody>
          <a:bodyPr/>
          <a:lstStyle/>
          <a:p>
            <a:pPr eaLnBrk="1" hangingPunct="1"/>
            <a:r>
              <a:rPr lang="fr-FR" altLang="fr-FR" sz="2000" b="1" dirty="0">
                <a:latin typeface="+mj-lt"/>
              </a:rPr>
              <a:t>Attention !</a:t>
            </a:r>
          </a:p>
          <a:p>
            <a:pPr lvl="1" eaLnBrk="1" hangingPunct="1"/>
            <a:r>
              <a:rPr lang="fr-FR" altLang="fr-FR" sz="1800" b="1" dirty="0">
                <a:latin typeface="+mj-lt"/>
              </a:rPr>
              <a:t>Différents modes de jugement, pour différents types d’analyse</a:t>
            </a:r>
          </a:p>
          <a:p>
            <a:pPr lvl="1" eaLnBrk="1" hangingPunct="1"/>
            <a:endParaRPr lang="fr-FR" altLang="fr-FR" sz="1800" dirty="0">
              <a:latin typeface="+mj-lt"/>
            </a:endParaRPr>
          </a:p>
          <a:p>
            <a:pPr marL="0" lvl="3" indent="0">
              <a:buNone/>
            </a:pPr>
            <a:endParaRPr lang="fr-FR" altLang="fr-FR" sz="2400" b="1" i="1" dirty="0">
              <a:latin typeface="+mj-lt"/>
            </a:endParaRPr>
          </a:p>
          <a:p>
            <a:pPr eaLnBrk="1" hangingPunct="1">
              <a:buFont typeface="Arial" charset="0"/>
              <a:buNone/>
            </a:pPr>
            <a:endParaRPr lang="fr-FR" altLang="fr-FR" sz="3000" dirty="0">
              <a:latin typeface="+mj-lt"/>
            </a:endParaRPr>
          </a:p>
        </p:txBody>
      </p:sp>
      <p:sp>
        <p:nvSpPr>
          <p:cNvPr id="4608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46086"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graphicFrame>
        <p:nvGraphicFramePr>
          <p:cNvPr id="46087" name="Object 3"/>
          <p:cNvGraphicFramePr>
            <a:graphicFrameLocks noChangeAspect="1"/>
          </p:cNvGraphicFramePr>
          <p:nvPr>
            <p:extLst/>
          </p:nvPr>
        </p:nvGraphicFramePr>
        <p:xfrm>
          <a:off x="1952625" y="1412776"/>
          <a:ext cx="8286750" cy="3888432"/>
        </p:xfrm>
        <a:graphic>
          <a:graphicData uri="http://schemas.openxmlformats.org/presentationml/2006/ole">
            <mc:AlternateContent xmlns:mc="http://schemas.openxmlformats.org/markup-compatibility/2006">
              <mc:Choice xmlns:v="urn:schemas-microsoft-com:vml" Requires="v">
                <p:oleObj spid="_x0000_s3202" name="Visio" r:id="rId3" imgW="6671188" imgH="2826299" progId="Visio.Drawing.11">
                  <p:embed/>
                </p:oleObj>
              </mc:Choice>
              <mc:Fallback>
                <p:oleObj name="Visio" r:id="rId3" imgW="6671188" imgH="2826299" progId="Visio.Drawing.11">
                  <p:embed/>
                  <p:pic>
                    <p:nvPicPr>
                      <p:cNvPr id="460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1412776"/>
                        <a:ext cx="8286750" cy="3888432"/>
                      </a:xfrm>
                      <a:prstGeom prst="rect">
                        <a:avLst/>
                      </a:prstGeom>
                      <a:noFill/>
                      <a:ln>
                        <a:noFill/>
                      </a:ln>
                      <a:extLst/>
                    </p:spPr>
                  </p:pic>
                </p:oleObj>
              </mc:Fallback>
            </mc:AlternateContent>
          </a:graphicData>
        </a:graphic>
      </p:graphicFrame>
      <p:sp>
        <p:nvSpPr>
          <p:cNvPr id="46088" name="ZoneTexte 7"/>
          <p:cNvSpPr txBox="1">
            <a:spLocks noChangeArrowheads="1"/>
          </p:cNvSpPr>
          <p:nvPr/>
        </p:nvSpPr>
        <p:spPr bwMode="auto">
          <a:xfrm>
            <a:off x="146957" y="4857453"/>
            <a:ext cx="122954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Symbol" pitchFamily="18" charset="2"/>
              <a:buChar char=""/>
            </a:pPr>
            <a:endParaRPr lang="fr-FR" altLang="fr-FR" sz="2000" dirty="0">
              <a:ea typeface="Calibri" pitchFamily="34" charset="0"/>
              <a:cs typeface="Times New Roman" pitchFamily="18" charset="0"/>
            </a:endParaRPr>
          </a:p>
          <a:p>
            <a:pPr eaLnBrk="1" hangingPunct="1">
              <a:spcBef>
                <a:spcPct val="0"/>
              </a:spcBef>
              <a:buFont typeface="Symbol" pitchFamily="18" charset="2"/>
              <a:buChar char=""/>
            </a:pPr>
            <a:r>
              <a:rPr lang="fr-FR" altLang="fr-FR" sz="2000" dirty="0">
                <a:ea typeface="Calibri" pitchFamily="34" charset="0"/>
                <a:cs typeface="Times New Roman" pitchFamily="18" charset="0"/>
              </a:rPr>
              <a:t>Le contrôle de gestion analyse les résultats en termes d’efficacité et </a:t>
            </a:r>
            <a:r>
              <a:rPr lang="fr-FR" altLang="fr-FR" sz="2000" dirty="0" smtClean="0">
                <a:ea typeface="Calibri" pitchFamily="34" charset="0"/>
                <a:cs typeface="Times New Roman" pitchFamily="18" charset="0"/>
              </a:rPr>
              <a:t>d’efficience</a:t>
            </a:r>
            <a:endParaRPr lang="fr-FR" altLang="fr-FR" sz="2000" dirty="0">
              <a:ea typeface="Calibri" pitchFamily="34" charset="0"/>
              <a:cs typeface="Times New Roman" pitchFamily="18" charset="0"/>
            </a:endParaRPr>
          </a:p>
          <a:p>
            <a:pPr eaLnBrk="1" hangingPunct="1">
              <a:spcBef>
                <a:spcPct val="0"/>
              </a:spcBef>
              <a:buFont typeface="Symbol" pitchFamily="18" charset="2"/>
              <a:buChar char=""/>
            </a:pPr>
            <a:r>
              <a:rPr lang="fr-FR" altLang="fr-FR" sz="2000" dirty="0">
                <a:ea typeface="Calibri" pitchFamily="34" charset="0"/>
                <a:cs typeface="Times New Roman" pitchFamily="18" charset="0"/>
              </a:rPr>
              <a:t>L’évaluation porte sur les impacts en termes de pertinence et d’utilité</a:t>
            </a:r>
          </a:p>
          <a:p>
            <a:pPr algn="ctr">
              <a:spcBef>
                <a:spcPct val="0"/>
              </a:spcBef>
              <a:buNone/>
            </a:pPr>
            <a:endParaRPr lang="fr-FR" altLang="fr-FR" sz="2000" b="1" dirty="0">
              <a:solidFill>
                <a:srgbClr val="C00000"/>
              </a:solidFill>
              <a:ea typeface="Calibri" pitchFamily="34" charset="0"/>
              <a:cs typeface="Times New Roman" pitchFamily="18" charset="0"/>
            </a:endParaRPr>
          </a:p>
          <a:p>
            <a:pPr algn="ctr">
              <a:spcBef>
                <a:spcPct val="0"/>
              </a:spcBef>
              <a:buNone/>
            </a:pPr>
            <a:r>
              <a:rPr lang="fr-FR" altLang="fr-FR" sz="2000" b="1" dirty="0">
                <a:solidFill>
                  <a:srgbClr val="C00000"/>
                </a:solidFill>
                <a:ea typeface="Calibri" pitchFamily="34" charset="0"/>
                <a:cs typeface="Times New Roman" pitchFamily="18" charset="0"/>
              </a:rPr>
              <a:t>ON NE PEUT AMELIORER CE QUE L’ON NE MESURE PAS !!</a:t>
            </a:r>
          </a:p>
          <a:p>
            <a:pPr marL="0" indent="0" eaLnBrk="1" hangingPunct="1">
              <a:spcBef>
                <a:spcPct val="0"/>
              </a:spcBef>
              <a:buNone/>
            </a:pPr>
            <a:endParaRPr lang="fr-FR" altLang="fr-FR" sz="2000" dirty="0">
              <a:ea typeface="Calibri" pitchFamily="34" charset="0"/>
              <a:cs typeface="Times New Roman" pitchFamily="18" charset="0"/>
            </a:endParaRPr>
          </a:p>
        </p:txBody>
      </p:sp>
      <p:sp>
        <p:nvSpPr>
          <p:cNvPr id="10" name="ZoneTexte 9"/>
          <p:cNvSpPr txBox="1"/>
          <p:nvPr/>
        </p:nvSpPr>
        <p:spPr>
          <a:xfrm>
            <a:off x="1524000" y="-27384"/>
            <a:ext cx="9144000" cy="646331"/>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a:p>
            <a:pPr lvl="1"/>
            <a:r>
              <a:rPr lang="fr-FR" dirty="0"/>
              <a:t>2.2 Qu’est ce qu’on pilote</a:t>
            </a:r>
          </a:p>
        </p:txBody>
      </p:sp>
    </p:spTree>
    <p:extLst>
      <p:ext uri="{BB962C8B-B14F-4D97-AF65-F5344CB8AC3E}">
        <p14:creationId xmlns:p14="http://schemas.microsoft.com/office/powerpoint/2010/main" val="2694358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981200" y="618948"/>
            <a:ext cx="8229600" cy="5507173"/>
          </a:xfrm>
          <a:prstGeom prst="rect">
            <a:avLst/>
          </a:prstGeom>
        </p:spPr>
        <p:txBody>
          <a:bodyPr/>
          <a:lstStyle/>
          <a:p>
            <a:pPr marL="108000" indent="0" algn="ctr">
              <a:buNone/>
            </a:pPr>
            <a:r>
              <a:rPr lang="fr-FR" dirty="0" smtClean="0">
                <a:solidFill>
                  <a:schemeClr val="tx2"/>
                </a:solidFill>
                <a:latin typeface="+mj-lt"/>
              </a:rPr>
              <a:t>Comment ne pas en arriver là ?</a:t>
            </a:r>
            <a:endParaRPr lang="fr-FR" dirty="0">
              <a:solidFill>
                <a:schemeClr val="tx2"/>
              </a:solidFill>
              <a:latin typeface="+mj-lt"/>
            </a:endParaRPr>
          </a:p>
        </p:txBody>
      </p:sp>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45</a:t>
            </a:fld>
            <a:endParaRPr lang="fr-F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1124744"/>
            <a:ext cx="6768752" cy="536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524000" y="-27384"/>
            <a:ext cx="9144000" cy="369332"/>
          </a:xfrm>
          <a:prstGeom prst="rect">
            <a:avLst/>
          </a:prstGeom>
          <a:solidFill>
            <a:schemeClr val="tx2">
              <a:lumMod val="20000"/>
              <a:lumOff val="80000"/>
            </a:schemeClr>
          </a:solidFill>
        </p:spPr>
        <p:txBody>
          <a:bodyPr wrap="square" rtlCol="0">
            <a:spAutoFit/>
          </a:bodyPr>
          <a:lstStyle/>
          <a:p>
            <a:pPr marL="342900" indent="-342900">
              <a:buAutoNum type="arabicPeriod" startAt="2"/>
            </a:pPr>
            <a:r>
              <a:rPr lang="fr-FR" dirty="0"/>
              <a:t>Mettre en place un pilotage opérationnel</a:t>
            </a:r>
          </a:p>
        </p:txBody>
      </p:sp>
    </p:spTree>
    <p:extLst>
      <p:ext uri="{BB962C8B-B14F-4D97-AF65-F5344CB8AC3E}">
        <p14:creationId xmlns:p14="http://schemas.microsoft.com/office/powerpoint/2010/main" val="22621942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829469" y="167605"/>
            <a:ext cx="10515600" cy="1325563"/>
          </a:xfrm>
        </p:spPr>
        <p:txBody>
          <a:bodyPr>
            <a:normAutofit/>
          </a:bodyPr>
          <a:lstStyle/>
          <a:p>
            <a:pPr algn="ctr" eaLnBrk="1" hangingPunct="1"/>
            <a:r>
              <a:rPr lang="fr-FR" altLang="fr-FR" b="1" u="sng" smtClean="0"/>
              <a:t>Cadrage général: La Carte de Stratégie</a:t>
            </a:r>
          </a:p>
        </p:txBody>
      </p:sp>
      <p:sp>
        <p:nvSpPr>
          <p:cNvPr id="4" name="Espace réservé du numéro de diapositive 3"/>
          <p:cNvSpPr>
            <a:spLocks noGrp="1"/>
          </p:cNvSpPr>
          <p:nvPr>
            <p:ph type="sldNum" sz="quarter" idx="12"/>
          </p:nvPr>
        </p:nvSpPr>
        <p:spPr/>
        <p:txBody>
          <a:bodyPr/>
          <a:lstStyle/>
          <a:p>
            <a:pPr>
              <a:defRPr/>
            </a:pPr>
            <a:fld id="{9A9300EA-FCF4-40AF-9A7B-7BAC221CA918}" type="slidenum">
              <a:rPr lang="fr-FR" smtClean="0"/>
              <a:pPr>
                <a:defRPr/>
              </a:pPr>
              <a:t>46</a:t>
            </a:fld>
            <a:endParaRPr lang="fr-FR" dirty="0"/>
          </a:p>
        </p:txBody>
      </p:sp>
      <p:sp>
        <p:nvSpPr>
          <p:cNvPr id="5" name="ZoneTexte 4"/>
          <p:cNvSpPr txBox="1"/>
          <p:nvPr/>
        </p:nvSpPr>
        <p:spPr>
          <a:xfrm>
            <a:off x="1803400" y="1268414"/>
            <a:ext cx="10083800" cy="1040285"/>
          </a:xfrm>
          <a:prstGeom prst="rect">
            <a:avLst/>
          </a:prstGeom>
          <a:noFill/>
        </p:spPr>
        <p:txBody>
          <a:bodyPr wrap="square">
            <a:spAutoFit/>
          </a:bodyPr>
          <a:lstStyle/>
          <a:p>
            <a:pPr algn="ctr" eaLnBrk="0" hangingPunct="0">
              <a:spcBef>
                <a:spcPct val="20000"/>
              </a:spcBef>
              <a:buClr>
                <a:schemeClr val="accent2"/>
              </a:buClr>
              <a:buFont typeface="Wingdings" pitchFamily="2" charset="2"/>
              <a:buNone/>
              <a:defRPr/>
            </a:pPr>
            <a:r>
              <a:rPr lang="fr-FR" sz="2800" dirty="0"/>
              <a:t>« Rendre visibles » les modalités du suivi/pilotage des objectifs</a:t>
            </a:r>
          </a:p>
          <a:p>
            <a:pPr algn="just" eaLnBrk="0" hangingPunct="0">
              <a:spcBef>
                <a:spcPct val="20000"/>
              </a:spcBef>
              <a:buClr>
                <a:schemeClr val="accent2"/>
              </a:buClr>
              <a:buFont typeface="Wingdings" pitchFamily="2" charset="2"/>
              <a:buNone/>
              <a:defRPr/>
            </a:pPr>
            <a:endParaRPr lang="fr-FR" sz="2800" dirty="0"/>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 y="1646361"/>
            <a:ext cx="10433957" cy="519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16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p:txBody>
          <a:bodyPr>
            <a:normAutofit/>
          </a:bodyPr>
          <a:lstStyle/>
          <a:p>
            <a:r>
              <a:rPr lang="fr-FR" altLang="fr-FR" smtClean="0"/>
              <a:t>Cadrage général: La Carte de Stratégie</a:t>
            </a:r>
          </a:p>
        </p:txBody>
      </p:sp>
      <p:sp>
        <p:nvSpPr>
          <p:cNvPr id="3" name="Espace réservé du numéro de diapositive 2"/>
          <p:cNvSpPr>
            <a:spLocks noGrp="1"/>
          </p:cNvSpPr>
          <p:nvPr>
            <p:ph type="sldNum" sz="quarter" idx="12"/>
          </p:nvPr>
        </p:nvSpPr>
        <p:spPr/>
        <p:txBody>
          <a:bodyPr/>
          <a:lstStyle/>
          <a:p>
            <a:pPr>
              <a:defRPr/>
            </a:pPr>
            <a:fld id="{049CC1DE-E24C-43B6-A412-C0D7F675554F}" type="slidenum">
              <a:rPr lang="fr-FR" smtClean="0"/>
              <a:pPr>
                <a:defRPr/>
              </a:pPr>
              <a:t>47</a:t>
            </a:fld>
            <a:endParaRPr lang="fr-FR" dirty="0"/>
          </a:p>
        </p:txBody>
      </p:sp>
      <p:graphicFrame>
        <p:nvGraphicFramePr>
          <p:cNvPr id="4" name="Espace réservé du contenu 3"/>
          <p:cNvGraphicFramePr>
            <a:graphicFrameLocks/>
          </p:cNvGraphicFramePr>
          <p:nvPr>
            <p:extLst/>
          </p:nvPr>
        </p:nvGraphicFramePr>
        <p:xfrm>
          <a:off x="538843" y="1332423"/>
          <a:ext cx="11315700" cy="5023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108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pPr algn="ctr"/>
            <a:r>
              <a:rPr lang="fr-FR" altLang="fr-FR" sz="2000" b="1"/>
              <a:t>I/ Identifier les objectifs stratégiques</a:t>
            </a:r>
            <a:br>
              <a:rPr lang="fr-FR" altLang="fr-FR" sz="2000" b="1"/>
            </a:br>
            <a:endParaRPr lang="fr-FR" altLang="fr-FR" sz="2000"/>
          </a:p>
        </p:txBody>
      </p:sp>
      <p:sp>
        <p:nvSpPr>
          <p:cNvPr id="3" name="Espace réservé du contenu 2"/>
          <p:cNvSpPr>
            <a:spLocks noGrp="1"/>
          </p:cNvSpPr>
          <p:nvPr>
            <p:ph idx="1"/>
          </p:nvPr>
        </p:nvSpPr>
        <p:spPr>
          <a:xfrm>
            <a:off x="1919288" y="1484314"/>
            <a:ext cx="8229600" cy="4897437"/>
          </a:xfrm>
        </p:spPr>
        <p:txBody>
          <a:bodyPr/>
          <a:lstStyle/>
          <a:p>
            <a:pPr algn="just">
              <a:defRPr/>
            </a:pPr>
            <a:endParaRPr lang="fr-FR" sz="1600" dirty="0"/>
          </a:p>
          <a:p>
            <a:pPr algn="just">
              <a:defRPr/>
            </a:pPr>
            <a:endParaRPr lang="fr-FR" sz="1600" b="1" dirty="0"/>
          </a:p>
          <a:p>
            <a:pPr marL="0" indent="0" algn="just">
              <a:buNone/>
              <a:defRPr/>
            </a:pPr>
            <a:endParaRPr lang="fr-FR" sz="1600" b="1" dirty="0"/>
          </a:p>
          <a:p>
            <a:pPr marL="0" indent="0" algn="just">
              <a:buNone/>
              <a:defRPr/>
            </a:pPr>
            <a:r>
              <a:rPr lang="fr-FR" sz="1600" b="1" dirty="0"/>
              <a:t> </a:t>
            </a:r>
          </a:p>
          <a:p>
            <a:pPr marL="0" indent="0" algn="just">
              <a:buNone/>
              <a:defRPr/>
            </a:pPr>
            <a:endParaRPr lang="fr-FR" sz="1600" u="sng" dirty="0"/>
          </a:p>
          <a:p>
            <a:pPr marL="0" indent="0" algn="just">
              <a:buNone/>
              <a:defRPr/>
            </a:pPr>
            <a:endParaRPr lang="fr-FR" sz="1600" u="sng" dirty="0"/>
          </a:p>
          <a:p>
            <a:pPr marL="0" indent="0">
              <a:buNone/>
              <a:defRPr/>
            </a:pPr>
            <a:endParaRPr lang="fr-FR" sz="1600" u="sng" dirty="0"/>
          </a:p>
          <a:p>
            <a:pPr marL="0" indent="0">
              <a:buNone/>
              <a:defRPr/>
            </a:pPr>
            <a:endParaRPr lang="fr-FR" sz="1600" u="sng" dirty="0"/>
          </a:p>
        </p:txBody>
      </p:sp>
      <p:sp>
        <p:nvSpPr>
          <p:cNvPr id="4" name="Espace réservé du numéro de diapositive 3"/>
          <p:cNvSpPr>
            <a:spLocks noGrp="1"/>
          </p:cNvSpPr>
          <p:nvPr>
            <p:ph type="sldNum" sz="quarter" idx="12"/>
          </p:nvPr>
        </p:nvSpPr>
        <p:spPr/>
        <p:txBody>
          <a:bodyPr/>
          <a:lstStyle/>
          <a:p>
            <a:pPr>
              <a:defRPr/>
            </a:pPr>
            <a:fld id="{6E7F32C4-4CDA-4571-A338-6F7D15DBC514}" type="slidenum">
              <a:rPr lang="fr-FR" smtClean="0"/>
              <a:pPr>
                <a:defRPr/>
              </a:pPr>
              <a:t>48</a:t>
            </a:fld>
            <a:endParaRPr lang="fr-FR" dirty="0"/>
          </a:p>
        </p:txBody>
      </p:sp>
      <p:graphicFrame>
        <p:nvGraphicFramePr>
          <p:cNvPr id="2" name="Tableau 1"/>
          <p:cNvGraphicFramePr>
            <a:graphicFrameLocks noGrp="1"/>
          </p:cNvGraphicFramePr>
          <p:nvPr/>
        </p:nvGraphicFramePr>
        <p:xfrm>
          <a:off x="1524000" y="1228726"/>
          <a:ext cx="9144000" cy="5629275"/>
        </p:xfrm>
        <a:graphic>
          <a:graphicData uri="http://schemas.openxmlformats.org/drawingml/2006/table">
            <a:tbl>
              <a:tblPr firstRow="1" bandRow="1">
                <a:tableStyleId>{5C22544A-7EE6-4342-B048-85BDC9FD1C3A}</a:tableStyleId>
              </a:tblPr>
              <a:tblGrid>
                <a:gridCol w="2051720">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3419872">
                  <a:extLst>
                    <a:ext uri="{9D8B030D-6E8A-4147-A177-3AD203B41FA5}">
                      <a16:colId xmlns:a16="http://schemas.microsoft.com/office/drawing/2014/main" val="20002"/>
                    </a:ext>
                  </a:extLst>
                </a:gridCol>
              </a:tblGrid>
              <a:tr h="1279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smtClean="0"/>
                    </a:p>
                    <a:p>
                      <a:endParaRPr lang="fr-FR" sz="1800" dirty="0"/>
                    </a:p>
                  </a:txBody>
                  <a:tcPr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Exemple </a:t>
                      </a:r>
                      <a:r>
                        <a:rPr lang="fr-FR" sz="1800" u="sng" dirty="0" smtClean="0"/>
                        <a:t>MDPH</a:t>
                      </a:r>
                    </a:p>
                    <a:p>
                      <a:endParaRPr lang="fr-FR" sz="1800" dirty="0"/>
                    </a:p>
                  </a:txBody>
                  <a:tcPr marT="45715" marB="4571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t>Exemple </a:t>
                      </a:r>
                      <a:r>
                        <a:rPr lang="fr-FR" sz="1800" u="sng" dirty="0" smtClean="0"/>
                        <a:t>Transport</a:t>
                      </a:r>
                    </a:p>
                    <a:p>
                      <a:endParaRPr lang="fr-FR" sz="1800" dirty="0"/>
                    </a:p>
                  </a:txBody>
                  <a:tcPr marT="45715" marB="45715"/>
                </a:tc>
                <a:extLst>
                  <a:ext uri="{0D108BD9-81ED-4DB2-BD59-A6C34878D82A}">
                    <a16:rowId xmlns:a16="http://schemas.microsoft.com/office/drawing/2014/main" val="10000"/>
                  </a:ext>
                </a:extLst>
              </a:tr>
              <a:tr h="4349894">
                <a:tc>
                  <a:txBody>
                    <a:bodyPr/>
                    <a:lstStyle/>
                    <a:p>
                      <a:r>
                        <a:rPr lang="fr-FR" sz="1400" b="1" dirty="0" smtClean="0"/>
                        <a:t>Quel est l’objectif final de la mission?</a:t>
                      </a:r>
                    </a:p>
                    <a:p>
                      <a:endParaRPr lang="fr-FR" sz="1400" b="1" dirty="0" smtClean="0"/>
                    </a:p>
                    <a:p>
                      <a:endParaRPr lang="fr-FR" sz="1400" b="1" dirty="0" smtClean="0"/>
                    </a:p>
                    <a:p>
                      <a:endParaRPr lang="fr-FR" sz="1400" b="1" dirty="0" smtClean="0"/>
                    </a:p>
                    <a:p>
                      <a:endParaRPr lang="fr-FR"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Quelle est l’utilité/finalité du dispositif ?</a:t>
                      </a:r>
                    </a:p>
                    <a:p>
                      <a:endParaRPr lang="fr-FR" sz="1800" dirty="0" smtClean="0"/>
                    </a:p>
                    <a:p>
                      <a:endParaRPr lang="fr-FR" sz="1800" dirty="0" smtClean="0"/>
                    </a:p>
                    <a:p>
                      <a:endParaRPr lang="fr-FR" sz="1800" dirty="0" smtClean="0"/>
                    </a:p>
                    <a:p>
                      <a:endParaRPr lang="fr-FR" sz="1800" dirty="0" smtClean="0"/>
                    </a:p>
                    <a:p>
                      <a:r>
                        <a:rPr lang="fr-FR" sz="1400" b="1" dirty="0" smtClean="0"/>
                        <a:t>Pourquoi ou à quoi cela sert-il?</a:t>
                      </a:r>
                      <a:endParaRPr lang="fr-FR" sz="1400" b="1" dirty="0"/>
                    </a:p>
                  </a:txBody>
                  <a:tcPr marT="45715" marB="45715"/>
                </a:tc>
                <a:tc>
                  <a:txBody>
                    <a:bodyPr/>
                    <a:lstStyle/>
                    <a:p>
                      <a:endParaRPr lang="fr-FR" sz="1800" dirty="0"/>
                    </a:p>
                  </a:txBody>
                  <a:tcPr marT="45715" marB="45715"/>
                </a:tc>
                <a:tc>
                  <a:txBody>
                    <a:bodyPr/>
                    <a:lstStyle/>
                    <a:p>
                      <a:endParaRPr lang="fr-FR" sz="1800" dirty="0"/>
                    </a:p>
                  </a:txBody>
                  <a:tcPr marT="45715" marB="45715"/>
                </a:tc>
                <a:extLst>
                  <a:ext uri="{0D108BD9-81ED-4DB2-BD59-A6C34878D82A}">
                    <a16:rowId xmlns:a16="http://schemas.microsoft.com/office/drawing/2014/main" val="10001"/>
                  </a:ext>
                </a:extLst>
              </a:tr>
            </a:tbl>
          </a:graphicData>
        </a:graphic>
      </p:graphicFrame>
      <p:pic>
        <p:nvPicPr>
          <p:cNvPr id="10259"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889" y="2636839"/>
            <a:ext cx="3495675" cy="177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4" y="2632075"/>
            <a:ext cx="3328987" cy="177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90421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838200" y="-43094"/>
            <a:ext cx="10515600" cy="1325563"/>
          </a:xfrm>
        </p:spPr>
        <p:txBody>
          <a:bodyPr>
            <a:normAutofit/>
          </a:bodyPr>
          <a:lstStyle/>
          <a:p>
            <a:pPr algn="ctr"/>
            <a:r>
              <a:rPr lang="fr-FR" altLang="fr-FR" sz="3600" b="1" dirty="0"/>
              <a:t>II/ Identifier les objectifs opérationnels</a:t>
            </a:r>
            <a:endParaRPr lang="fr-FR" altLang="fr-FR" sz="3600" dirty="0"/>
          </a:p>
        </p:txBody>
      </p:sp>
      <p:sp>
        <p:nvSpPr>
          <p:cNvPr id="11267" name="Espace réservé du contenu 2"/>
          <p:cNvSpPr>
            <a:spLocks noGrp="1"/>
          </p:cNvSpPr>
          <p:nvPr>
            <p:ph idx="1"/>
          </p:nvPr>
        </p:nvSpPr>
        <p:spPr>
          <a:xfrm>
            <a:off x="1524000" y="1196975"/>
            <a:ext cx="9144000" cy="5549900"/>
          </a:xfrm>
        </p:spPr>
        <p:txBody>
          <a:bodyPr/>
          <a:lstStyle/>
          <a:p>
            <a:pPr marL="0" indent="0" algn="just">
              <a:buNone/>
            </a:pPr>
            <a:endParaRPr lang="fr-FR" altLang="fr-FR" sz="1600" b="1"/>
          </a:p>
          <a:p>
            <a:pPr marL="0" indent="0" algn="just">
              <a:buNone/>
            </a:pPr>
            <a:endParaRPr lang="fr-FR" altLang="fr-FR" sz="1600" u="sng"/>
          </a:p>
          <a:p>
            <a:pPr marL="0" indent="0" algn="just">
              <a:buNone/>
            </a:pPr>
            <a:endParaRPr lang="fr-FR" altLang="fr-FR" sz="1600" u="sng"/>
          </a:p>
          <a:p>
            <a:pPr marL="0" indent="0" algn="just">
              <a:buNone/>
            </a:pPr>
            <a:endParaRPr lang="fr-FR" altLang="fr-FR" sz="1600" u="sng"/>
          </a:p>
          <a:p>
            <a:pPr marL="0" indent="0" algn="just">
              <a:buNone/>
            </a:pPr>
            <a:endParaRPr lang="fr-FR" altLang="fr-FR" sz="1600" u="sng"/>
          </a:p>
          <a:p>
            <a:pPr marL="0" indent="0" algn="just">
              <a:buNone/>
            </a:pPr>
            <a:endParaRPr lang="fr-FR" altLang="fr-FR" sz="1600" u="sng"/>
          </a:p>
          <a:p>
            <a:pPr marL="0" indent="0" algn="just">
              <a:buNone/>
            </a:pPr>
            <a:endParaRPr lang="fr-FR" altLang="fr-FR" sz="1600" u="sng"/>
          </a:p>
        </p:txBody>
      </p:sp>
      <p:sp>
        <p:nvSpPr>
          <p:cNvPr id="4" name="Espace réservé du numéro de diapositive 3"/>
          <p:cNvSpPr>
            <a:spLocks noGrp="1"/>
          </p:cNvSpPr>
          <p:nvPr>
            <p:ph type="sldNum" sz="quarter" idx="12"/>
          </p:nvPr>
        </p:nvSpPr>
        <p:spPr/>
        <p:txBody>
          <a:bodyPr/>
          <a:lstStyle/>
          <a:p>
            <a:pPr>
              <a:defRPr/>
            </a:pPr>
            <a:fld id="{0A16EDB7-3DBF-4EA7-87B3-8704CC17FBA9}" type="slidenum">
              <a:rPr lang="fr-FR" smtClean="0"/>
              <a:pPr>
                <a:defRPr/>
              </a:pPr>
              <a:t>49</a:t>
            </a:fld>
            <a:endParaRPr lang="fr-FR" dirty="0"/>
          </a:p>
        </p:txBody>
      </p:sp>
      <p:sp>
        <p:nvSpPr>
          <p:cNvPr id="16" name="Flèche droite 15"/>
          <p:cNvSpPr/>
          <p:nvPr/>
        </p:nvSpPr>
        <p:spPr>
          <a:xfrm>
            <a:off x="3370264" y="3644901"/>
            <a:ext cx="414337" cy="182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1270" name="ZoneTexte 16"/>
          <p:cNvSpPr txBox="1">
            <a:spLocks noChangeArrowheads="1"/>
          </p:cNvSpPr>
          <p:nvPr/>
        </p:nvSpPr>
        <p:spPr bwMode="auto">
          <a:xfrm>
            <a:off x="2470151" y="3595688"/>
            <a:ext cx="1109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200" b="1">
                <a:solidFill>
                  <a:srgbClr val="BABE20"/>
                </a:solidFill>
                <a:latin typeface="Arial" charset="0"/>
              </a:rPr>
              <a:t>Objectif </a:t>
            </a:r>
          </a:p>
          <a:p>
            <a:pPr algn="ctr" eaLnBrk="1" hangingPunct="1">
              <a:spcBef>
                <a:spcPct val="0"/>
              </a:spcBef>
              <a:buClrTx/>
              <a:buFontTx/>
              <a:buNone/>
            </a:pPr>
            <a:r>
              <a:rPr lang="fr-FR" altLang="fr-FR" sz="1200" b="1">
                <a:solidFill>
                  <a:srgbClr val="BABE20"/>
                </a:solidFill>
                <a:latin typeface="Arial" charset="0"/>
              </a:rPr>
              <a:t>opérationnel</a:t>
            </a:r>
          </a:p>
        </p:txBody>
      </p:sp>
      <p:graphicFrame>
        <p:nvGraphicFramePr>
          <p:cNvPr id="45" name="Tableau 44"/>
          <p:cNvGraphicFramePr>
            <a:graphicFrameLocks noGrp="1"/>
          </p:cNvGraphicFramePr>
          <p:nvPr>
            <p:extLst/>
          </p:nvPr>
        </p:nvGraphicFramePr>
        <p:xfrm>
          <a:off x="0" y="1196975"/>
          <a:ext cx="12050486" cy="5721350"/>
        </p:xfrm>
        <a:graphic>
          <a:graphicData uri="http://schemas.openxmlformats.org/drawingml/2006/table">
            <a:tbl>
              <a:tblPr firstRow="1" bandRow="1">
                <a:tableStyleId>{5C22544A-7EE6-4342-B048-85BDC9FD1C3A}</a:tableStyleId>
              </a:tblPr>
              <a:tblGrid>
                <a:gridCol w="2324289">
                  <a:extLst>
                    <a:ext uri="{9D8B030D-6E8A-4147-A177-3AD203B41FA5}">
                      <a16:colId xmlns:a16="http://schemas.microsoft.com/office/drawing/2014/main" val="20000"/>
                    </a:ext>
                  </a:extLst>
                </a:gridCol>
                <a:gridCol w="4839709">
                  <a:extLst>
                    <a:ext uri="{9D8B030D-6E8A-4147-A177-3AD203B41FA5}">
                      <a16:colId xmlns:a16="http://schemas.microsoft.com/office/drawing/2014/main" val="20001"/>
                    </a:ext>
                  </a:extLst>
                </a:gridCol>
                <a:gridCol w="4886488">
                  <a:extLst>
                    <a:ext uri="{9D8B030D-6E8A-4147-A177-3AD203B41FA5}">
                      <a16:colId xmlns:a16="http://schemas.microsoft.com/office/drawing/2014/main" val="20002"/>
                    </a:ext>
                  </a:extLst>
                </a:gridCol>
              </a:tblGrid>
              <a:tr h="722363">
                <a:tc>
                  <a:txBody>
                    <a:bodyPr/>
                    <a:lstStyle/>
                    <a:p>
                      <a:pPr algn="ctr"/>
                      <a:r>
                        <a:rPr lang="fr-FR" sz="1800" b="1" dirty="0" smtClean="0"/>
                        <a:t>Questions</a:t>
                      </a:r>
                    </a:p>
                  </a:txBody>
                  <a:tcPr marT="45723" marB="45723"/>
                </a:tc>
                <a:tc>
                  <a:txBody>
                    <a:bodyPr/>
                    <a:lstStyle/>
                    <a:p>
                      <a:pPr marL="0" indent="0" algn="ctr">
                        <a:buFont typeface="Wingdings" pitchFamily="2" charset="2"/>
                        <a:buNone/>
                        <a:defRPr/>
                      </a:pPr>
                      <a:r>
                        <a:rPr lang="fr-FR" sz="1800" b="1" dirty="0" smtClean="0"/>
                        <a:t>Exemple </a:t>
                      </a:r>
                      <a:r>
                        <a:rPr lang="fr-FR" sz="1800" u="sng" dirty="0" smtClean="0"/>
                        <a:t>MDPH </a:t>
                      </a:r>
                    </a:p>
                    <a:p>
                      <a:pPr algn="ctr"/>
                      <a:endParaRPr lang="fr-FR" sz="1800" dirty="0"/>
                    </a:p>
                  </a:txBody>
                  <a:tcPr marT="45723" marB="4572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Exemple </a:t>
                      </a:r>
                      <a:r>
                        <a:rPr lang="fr-FR" sz="1800" u="sng" dirty="0" smtClean="0"/>
                        <a:t>Transport</a:t>
                      </a:r>
                    </a:p>
                    <a:p>
                      <a:endParaRPr lang="fr-FR" sz="1800" dirty="0"/>
                    </a:p>
                  </a:txBody>
                  <a:tcPr marT="45723" marB="45723"/>
                </a:tc>
                <a:extLst>
                  <a:ext uri="{0D108BD9-81ED-4DB2-BD59-A6C34878D82A}">
                    <a16:rowId xmlns:a16="http://schemas.microsoft.com/office/drawing/2014/main" val="10000"/>
                  </a:ext>
                </a:extLst>
              </a:tr>
              <a:tr h="4998987">
                <a:tc>
                  <a:txBody>
                    <a:bodyPr/>
                    <a:lstStyle/>
                    <a:p>
                      <a:r>
                        <a:rPr lang="fr-FR" sz="1400" b="1" dirty="0" smtClean="0"/>
                        <a:t>Comment atteindre les objectifs stratégiques?</a:t>
                      </a:r>
                    </a:p>
                    <a:p>
                      <a:endParaRPr lang="fr-FR" sz="1400" b="1" dirty="0" smtClean="0"/>
                    </a:p>
                    <a:p>
                      <a:endParaRPr lang="fr-FR" sz="1400" b="1" dirty="0" smtClean="0"/>
                    </a:p>
                    <a:p>
                      <a:r>
                        <a:rPr lang="fr-FR" sz="1400" b="1" dirty="0" smtClean="0"/>
                        <a:t>De quelle manière </a:t>
                      </a:r>
                    </a:p>
                    <a:p>
                      <a:r>
                        <a:rPr lang="fr-FR" sz="1400" b="1" dirty="0" smtClean="0"/>
                        <a:t>opérationnelle?</a:t>
                      </a:r>
                    </a:p>
                    <a:p>
                      <a:endParaRPr lang="fr-FR" sz="1400" b="1" dirty="0" smtClean="0"/>
                    </a:p>
                    <a:p>
                      <a:endParaRPr lang="fr-FR" sz="1400" b="1" dirty="0" smtClean="0"/>
                    </a:p>
                    <a:p>
                      <a:endParaRPr lang="fr-FR" sz="1400" b="1" dirty="0" smtClean="0"/>
                    </a:p>
                    <a:p>
                      <a:endParaRPr lang="fr-FR" sz="1400" b="1" dirty="0" smtClean="0"/>
                    </a:p>
                    <a:p>
                      <a:r>
                        <a:rPr lang="fr-FR" sz="1400" b="1" dirty="0" smtClean="0"/>
                        <a:t>Dans quelles activités opérationnelles devons-nous exceller pour offrir de la valeur pour les clients et atteindre nos objectifs?</a:t>
                      </a:r>
                    </a:p>
                  </a:txBody>
                  <a:tcPr marT="45723" marB="45723"/>
                </a:tc>
                <a:tc>
                  <a:txBody>
                    <a:bodyPr/>
                    <a:lstStyle/>
                    <a:p>
                      <a:endParaRPr lang="fr-FR" sz="1800" dirty="0"/>
                    </a:p>
                  </a:txBody>
                  <a:tcPr marT="45723" marB="45723"/>
                </a:tc>
                <a:tc>
                  <a:txBody>
                    <a:bodyPr/>
                    <a:lstStyle/>
                    <a:p>
                      <a:endParaRPr lang="fr-FR" sz="1800" dirty="0"/>
                    </a:p>
                  </a:txBody>
                  <a:tcPr marT="45723" marB="45723"/>
                </a:tc>
                <a:extLst>
                  <a:ext uri="{0D108BD9-81ED-4DB2-BD59-A6C34878D82A}">
                    <a16:rowId xmlns:a16="http://schemas.microsoft.com/office/drawing/2014/main" val="10001"/>
                  </a:ext>
                </a:extLst>
              </a:tr>
            </a:tbl>
          </a:graphicData>
        </a:graphic>
      </p:graphicFrame>
      <p:pic>
        <p:nvPicPr>
          <p:cNvPr id="112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852" y="2264569"/>
            <a:ext cx="3707113" cy="4091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095" y="2264569"/>
            <a:ext cx="3992317" cy="4408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87" name="ZoneTexte 45"/>
          <p:cNvSpPr txBox="1">
            <a:spLocks noChangeArrowheads="1"/>
          </p:cNvSpPr>
          <p:nvPr/>
        </p:nvSpPr>
        <p:spPr bwMode="auto">
          <a:xfrm>
            <a:off x="5935664" y="2076451"/>
            <a:ext cx="2301875" cy="646113"/>
          </a:xfrm>
          <a:prstGeom prst="rect">
            <a:avLst/>
          </a:prstGeom>
          <a:solidFill>
            <a:schemeClr val="accent1"/>
          </a:solidFill>
          <a:ln w="9525">
            <a:solidFill>
              <a:schemeClr val="bg1"/>
            </a:solidFill>
            <a:miter lim="800000"/>
            <a:headEnd/>
            <a:tailEnd/>
          </a:ln>
        </p:spPr>
        <p:txBody>
          <a:bodyPr wrap="none">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eaLnBrk="1" hangingPunct="1">
              <a:spcBef>
                <a:spcPct val="0"/>
              </a:spcBef>
              <a:buClrTx/>
              <a:buFontTx/>
              <a:buNone/>
            </a:pPr>
            <a:r>
              <a:rPr lang="fr-FR" altLang="fr-FR" sz="1800">
                <a:solidFill>
                  <a:schemeClr val="bg1"/>
                </a:solidFill>
                <a:latin typeface="Arial" charset="0"/>
              </a:rPr>
              <a:t>Objectif stratégique</a:t>
            </a:r>
          </a:p>
          <a:p>
            <a:pPr eaLnBrk="1" hangingPunct="1">
              <a:spcBef>
                <a:spcPct val="0"/>
              </a:spcBef>
              <a:buClrTx/>
              <a:buFontTx/>
              <a:buNone/>
            </a:pPr>
            <a:r>
              <a:rPr lang="fr-FR" altLang="fr-FR" sz="1800">
                <a:solidFill>
                  <a:schemeClr val="bg1"/>
                </a:solidFill>
                <a:latin typeface="Arial" charset="0"/>
              </a:rPr>
              <a:t>Objectif opérationnel</a:t>
            </a:r>
          </a:p>
        </p:txBody>
      </p:sp>
      <p:sp>
        <p:nvSpPr>
          <p:cNvPr id="62" name="Rectangle 61"/>
          <p:cNvSpPr/>
          <p:nvPr/>
        </p:nvSpPr>
        <p:spPr>
          <a:xfrm>
            <a:off x="5519739" y="2174875"/>
            <a:ext cx="288925" cy="179388"/>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3" name="Rectangle 62"/>
          <p:cNvSpPr/>
          <p:nvPr/>
        </p:nvSpPr>
        <p:spPr>
          <a:xfrm>
            <a:off x="5519739" y="2439989"/>
            <a:ext cx="288925" cy="179387"/>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1552976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491802"/>
            <a:ext cx="8223250" cy="703908"/>
          </a:xfrm>
        </p:spPr>
        <p:txBody>
          <a:bodyPr vert="horz" lIns="90004" tIns="46798" rIns="90004" bIns="46798" rtlCol="0" anchor="ctr">
            <a:spAutoFit/>
          </a:bodyPr>
          <a:lstStyle/>
          <a:p>
            <a:pPr lvl="0" hangingPunct="1"/>
            <a:r>
              <a:rPr lang="fr-FR" dirty="0"/>
              <a:t>Des </a:t>
            </a:r>
            <a:r>
              <a:rPr lang="fr-FR" dirty="0" smtClean="0"/>
              <a:t>problématiques managériales</a:t>
            </a:r>
            <a:r>
              <a:rPr lang="fr-FR" dirty="0"/>
              <a:t>…</a:t>
            </a:r>
          </a:p>
        </p:txBody>
      </p:sp>
      <p:sp>
        <p:nvSpPr>
          <p:cNvPr id="3" name="Espace réservé du texte 2"/>
          <p:cNvSpPr txBox="1">
            <a:spLocks noGrp="1"/>
          </p:cNvSpPr>
          <p:nvPr>
            <p:ph type="body" idx="4294967295"/>
          </p:nvPr>
        </p:nvSpPr>
        <p:spPr>
          <a:xfrm>
            <a:off x="692331" y="1603375"/>
            <a:ext cx="10851969" cy="4649620"/>
          </a:xfrm>
        </p:spPr>
        <p:txBody>
          <a:bodyPr vert="horz" wrap="square" lIns="91440" tIns="28081" rIns="91440" bIns="45720" rtlCol="0">
            <a:spAutoFit/>
          </a:bodyPr>
          <a:lstStyle/>
          <a:p>
            <a:pPr marL="342717" indent="-333362">
              <a:spcBef>
                <a:spcPts val="885"/>
              </a:spcBef>
            </a:pPr>
            <a:endParaRPr lang="fr-FR" sz="3200" dirty="0">
              <a:cs typeface="Arial" pitchFamily="18"/>
            </a:endParaRPr>
          </a:p>
          <a:p>
            <a:pPr marL="342717" indent="-333362">
              <a:spcBef>
                <a:spcPts val="885"/>
              </a:spcBef>
            </a:pPr>
            <a:r>
              <a:rPr lang="fr-FR" sz="3200" dirty="0">
                <a:cs typeface="Arial" pitchFamily="18"/>
              </a:rPr>
              <a:t>La définition des objectifs stratégiques et opérationnels,</a:t>
            </a:r>
          </a:p>
          <a:p>
            <a:pPr marL="342717" indent="-333362">
              <a:spcBef>
                <a:spcPts val="885"/>
              </a:spcBef>
            </a:pPr>
            <a:r>
              <a:rPr lang="fr-FR" sz="3200" dirty="0">
                <a:cs typeface="Arial" pitchFamily="18"/>
              </a:rPr>
              <a:t>L’animation du dialogue de gestion,</a:t>
            </a:r>
          </a:p>
          <a:p>
            <a:pPr marL="342717" indent="-333362">
              <a:spcBef>
                <a:spcPts val="885"/>
              </a:spcBef>
            </a:pPr>
            <a:r>
              <a:rPr lang="fr-FR" sz="3200" dirty="0">
                <a:cs typeface="Arial" pitchFamily="18"/>
              </a:rPr>
              <a:t>Le partage d’information,</a:t>
            </a:r>
          </a:p>
          <a:p>
            <a:pPr marL="342717" indent="-333362">
              <a:spcBef>
                <a:spcPts val="885"/>
              </a:spcBef>
            </a:pPr>
            <a:r>
              <a:rPr lang="fr-FR" sz="3200" dirty="0">
                <a:cs typeface="Arial" pitchFamily="18"/>
              </a:rPr>
              <a:t>La rationalisation de l’organisation,</a:t>
            </a:r>
          </a:p>
          <a:p>
            <a:pPr marL="342717" indent="-333362">
              <a:spcBef>
                <a:spcPts val="885"/>
              </a:spcBef>
            </a:pPr>
            <a:r>
              <a:rPr lang="fr-FR" sz="3200" dirty="0">
                <a:cs typeface="Arial" pitchFamily="18"/>
              </a:rPr>
              <a:t>Le système de motivation.</a:t>
            </a:r>
          </a:p>
          <a:p>
            <a:pPr marL="342717" indent="-333362">
              <a:spcBef>
                <a:spcPts val="885"/>
              </a:spcBef>
            </a:pPr>
            <a:endParaRPr lang="fr-FR" sz="3200" dirty="0">
              <a:cs typeface="Arial" pitchFamily="18"/>
            </a:endParaRPr>
          </a:p>
          <a:p>
            <a:pPr marL="342717" indent="-333362">
              <a:spcBef>
                <a:spcPts val="885"/>
              </a:spcBef>
            </a:pPr>
            <a:r>
              <a:rPr lang="fr-FR" sz="4800" dirty="0" smtClean="0">
                <a:cs typeface="Arial" pitchFamily="18"/>
              </a:rPr>
              <a:t>Et </a:t>
            </a:r>
            <a:r>
              <a:rPr lang="fr-FR" sz="4800" dirty="0">
                <a:cs typeface="Arial" pitchFamily="18"/>
              </a:rPr>
              <a:t>vous dans votre quotidien ?          </a:t>
            </a:r>
          </a:p>
        </p:txBody>
      </p:sp>
    </p:spTree>
    <p:extLst>
      <p:ext uri="{BB962C8B-B14F-4D97-AF65-F5344CB8AC3E}">
        <p14:creationId xmlns:p14="http://schemas.microsoft.com/office/powerpoint/2010/main" val="9443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838200" y="0"/>
            <a:ext cx="11353800" cy="1325563"/>
          </a:xfrm>
        </p:spPr>
        <p:txBody>
          <a:bodyPr>
            <a:normAutofit/>
          </a:bodyPr>
          <a:lstStyle/>
          <a:p>
            <a:pPr algn="ctr"/>
            <a:r>
              <a:rPr lang="fr-FR" altLang="fr-FR" sz="2800" b="1" dirty="0"/>
              <a:t>III</a:t>
            </a:r>
            <a:r>
              <a:rPr lang="fr-FR" altLang="fr-FR" sz="2800" b="1" dirty="0" smtClean="0"/>
              <a:t>/  Définir </a:t>
            </a:r>
            <a:r>
              <a:rPr lang="fr-FR" altLang="fr-FR" sz="2800" b="1" dirty="0"/>
              <a:t>les Facteurs Clés de Succès en considérant 4 perspectives différentes</a:t>
            </a:r>
            <a:endParaRPr lang="fr-FR" altLang="fr-FR" sz="2800" dirty="0"/>
          </a:p>
        </p:txBody>
      </p:sp>
      <p:sp>
        <p:nvSpPr>
          <p:cNvPr id="4" name="Espace réservé du numéro de diapositive 3"/>
          <p:cNvSpPr>
            <a:spLocks noGrp="1"/>
          </p:cNvSpPr>
          <p:nvPr>
            <p:ph type="sldNum" sz="quarter" idx="12"/>
          </p:nvPr>
        </p:nvSpPr>
        <p:spPr/>
        <p:txBody>
          <a:bodyPr/>
          <a:lstStyle/>
          <a:p>
            <a:pPr>
              <a:defRPr/>
            </a:pPr>
            <a:fld id="{3FBFFD95-BC98-45B6-80A7-7F1C4050B8A9}" type="slidenum">
              <a:rPr lang="fr-FR" smtClean="0"/>
              <a:pPr>
                <a:defRPr/>
              </a:pPr>
              <a:t>50</a:t>
            </a:fld>
            <a:endParaRPr lang="fr-FR" dirty="0"/>
          </a:p>
        </p:txBody>
      </p:sp>
      <p:graphicFrame>
        <p:nvGraphicFramePr>
          <p:cNvPr id="2" name="Tableau 1"/>
          <p:cNvGraphicFramePr>
            <a:graphicFrameLocks noGrp="1"/>
          </p:cNvGraphicFramePr>
          <p:nvPr>
            <p:extLst/>
          </p:nvPr>
        </p:nvGraphicFramePr>
        <p:xfrm>
          <a:off x="114300" y="1196976"/>
          <a:ext cx="12077700" cy="5304571"/>
        </p:xfrm>
        <a:graphic>
          <a:graphicData uri="http://schemas.openxmlformats.org/drawingml/2006/table">
            <a:tbl>
              <a:tblPr firstRow="1" bandRow="1">
                <a:tableStyleId>{5C22544A-7EE6-4342-B048-85BDC9FD1C3A}</a:tableStyleId>
              </a:tblPr>
              <a:tblGrid>
                <a:gridCol w="3768544">
                  <a:extLst>
                    <a:ext uri="{9D8B030D-6E8A-4147-A177-3AD203B41FA5}">
                      <a16:colId xmlns:a16="http://schemas.microsoft.com/office/drawing/2014/main" val="20000"/>
                    </a:ext>
                  </a:extLst>
                </a:gridCol>
                <a:gridCol w="8309156">
                  <a:extLst>
                    <a:ext uri="{9D8B030D-6E8A-4147-A177-3AD203B41FA5}">
                      <a16:colId xmlns:a16="http://schemas.microsoft.com/office/drawing/2014/main" val="20001"/>
                    </a:ext>
                  </a:extLst>
                </a:gridCol>
              </a:tblGrid>
              <a:tr h="307538">
                <a:tc>
                  <a:txBody>
                    <a:bodyPr/>
                    <a:lstStyle/>
                    <a:p>
                      <a:pPr algn="ctr"/>
                      <a:r>
                        <a:rPr lang="fr-FR" sz="1600" dirty="0" smtClean="0"/>
                        <a:t>Perspectives</a:t>
                      </a:r>
                      <a:endParaRPr lang="fr-FR" sz="1600" dirty="0"/>
                    </a:p>
                  </a:txBody>
                  <a:tcPr marL="91437" marR="91437" marT="45716" marB="45716"/>
                </a:tc>
                <a:tc>
                  <a:txBody>
                    <a:bodyPr/>
                    <a:lstStyle/>
                    <a:p>
                      <a:pPr algn="ctr"/>
                      <a:r>
                        <a:rPr lang="fr-FR" sz="1600" dirty="0" smtClean="0"/>
                        <a:t>Questions</a:t>
                      </a:r>
                      <a:endParaRPr lang="fr-FR" sz="1600" dirty="0"/>
                    </a:p>
                  </a:txBody>
                  <a:tcPr marL="91437" marR="91437" marT="45716" marB="45716"/>
                </a:tc>
                <a:extLst>
                  <a:ext uri="{0D108BD9-81ED-4DB2-BD59-A6C34878D82A}">
                    <a16:rowId xmlns:a16="http://schemas.microsoft.com/office/drawing/2014/main" val="10000"/>
                  </a:ext>
                </a:extLst>
              </a:tr>
              <a:tr h="1113040">
                <a:tc>
                  <a:txBody>
                    <a:bodyPr/>
                    <a:lstStyle/>
                    <a:p>
                      <a:pPr algn="ctr"/>
                      <a:endParaRPr lang="fr-FR" sz="2400" b="1" dirty="0" smtClean="0"/>
                    </a:p>
                    <a:p>
                      <a:pPr algn="ctr"/>
                      <a:r>
                        <a:rPr lang="fr-FR" sz="2400" b="1" dirty="0" smtClean="0"/>
                        <a:t>Les processus</a:t>
                      </a:r>
                      <a:endParaRPr lang="fr-FR" sz="2400" dirty="0"/>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1" dirty="0" smtClean="0">
                        <a:latin typeface="+mn-lt"/>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latin typeface="+mn-lt"/>
                          <a:cs typeface="+mn-cs"/>
                        </a:rPr>
                        <a:t>Quelles sont les activités nécessaires pour la réalisation du produit/service? </a:t>
                      </a:r>
                    </a:p>
                  </a:txBody>
                  <a:tcPr marL="91437" marR="91437" marT="45716" marB="45716"/>
                </a:tc>
                <a:extLst>
                  <a:ext uri="{0D108BD9-81ED-4DB2-BD59-A6C34878D82A}">
                    <a16:rowId xmlns:a16="http://schemas.microsoft.com/office/drawing/2014/main" val="10001"/>
                  </a:ext>
                </a:extLst>
              </a:tr>
              <a:tr h="1377516">
                <a:tc>
                  <a:txBody>
                    <a:bodyPr/>
                    <a:lstStyle/>
                    <a:p>
                      <a:pPr algn="ctr"/>
                      <a:endParaRPr lang="fr-FR" sz="2400" b="1" dirty="0" smtClean="0"/>
                    </a:p>
                    <a:p>
                      <a:pPr algn="ctr"/>
                      <a:r>
                        <a:rPr lang="fr-FR" sz="2400" b="1" dirty="0" smtClean="0"/>
                        <a:t>Les résultats</a:t>
                      </a:r>
                      <a:endParaRPr lang="fr-FR" sz="2400" dirty="0"/>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1" dirty="0" smtClean="0">
                        <a:latin typeface="+mn-lt"/>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latin typeface="+mn-lt"/>
                          <a:cs typeface="+mn-cs"/>
                        </a:rPr>
                        <a:t>Que doit produire le service? Sous quels impératifs budgétaires et légaux? </a:t>
                      </a:r>
                    </a:p>
                    <a:p>
                      <a:pPr algn="ctr"/>
                      <a:endParaRPr lang="fr-FR" sz="2400" dirty="0"/>
                    </a:p>
                  </a:txBody>
                  <a:tcPr marL="91437" marR="91437" marT="45716" marB="45716"/>
                </a:tc>
                <a:extLst>
                  <a:ext uri="{0D108BD9-81ED-4DB2-BD59-A6C34878D82A}">
                    <a16:rowId xmlns:a16="http://schemas.microsoft.com/office/drawing/2014/main" val="10002"/>
                  </a:ext>
                </a:extLst>
              </a:tr>
              <a:tr h="1369897">
                <a:tc>
                  <a:txBody>
                    <a:bodyPr/>
                    <a:lstStyle/>
                    <a:p>
                      <a:pPr algn="ctr"/>
                      <a:endParaRPr lang="fr-FR" sz="2400" b="1" dirty="0" smtClean="0"/>
                    </a:p>
                    <a:p>
                      <a:pPr algn="ctr"/>
                      <a:r>
                        <a:rPr lang="fr-FR" sz="2400" b="1" dirty="0" smtClean="0"/>
                        <a:t>Les bénéficiaires</a:t>
                      </a:r>
                      <a:endParaRPr lang="fr-FR" sz="2400" dirty="0"/>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t>Quelles attentes du point de vue du client sont à satisfaire? </a:t>
                      </a:r>
                    </a:p>
                    <a:p>
                      <a:pPr algn="ctr"/>
                      <a:endParaRPr lang="fr-FR" sz="2400" dirty="0"/>
                    </a:p>
                  </a:txBody>
                  <a:tcPr marL="91437" marR="91437" marT="45716" marB="45716"/>
                </a:tc>
                <a:extLst>
                  <a:ext uri="{0D108BD9-81ED-4DB2-BD59-A6C34878D82A}">
                    <a16:rowId xmlns:a16="http://schemas.microsoft.com/office/drawing/2014/main" val="10003"/>
                  </a:ext>
                </a:extLst>
              </a:tr>
              <a:tr h="856218">
                <a:tc>
                  <a:txBody>
                    <a:bodyPr/>
                    <a:lstStyle/>
                    <a:p>
                      <a:pPr algn="ctr"/>
                      <a:r>
                        <a:rPr lang="fr-FR" sz="2400" b="1" dirty="0" smtClean="0"/>
                        <a:t>Les possibilités d’amélioration</a:t>
                      </a:r>
                      <a:endParaRPr lang="fr-FR" sz="2400" dirty="0"/>
                    </a:p>
                  </a:txBody>
                  <a:tcPr marL="91437" marR="91437"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latin typeface="+mn-lt"/>
                          <a:cs typeface="+mn-cs"/>
                        </a:rPr>
                        <a:t>Comment améliorer les composants des 3 autres perspectives en particulier en termes RH?</a:t>
                      </a:r>
                    </a:p>
                  </a:txBody>
                  <a:tcPr marL="91437" marR="91437" marT="45716" marB="45716"/>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9064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algn="ctr"/>
            <a:r>
              <a:rPr lang="fr-FR" altLang="fr-FR" sz="2000" b="1"/>
              <a:t>III/Définir les Facteurs Clés de Succès en considérant 4 perspectives différentes</a:t>
            </a:r>
            <a:endParaRPr lang="fr-FR" altLang="fr-FR" sz="2000"/>
          </a:p>
        </p:txBody>
      </p:sp>
      <p:sp>
        <p:nvSpPr>
          <p:cNvPr id="3" name="Espace réservé du contenu 2"/>
          <p:cNvSpPr>
            <a:spLocks noGrp="1"/>
          </p:cNvSpPr>
          <p:nvPr>
            <p:ph idx="1"/>
          </p:nvPr>
        </p:nvSpPr>
        <p:spPr>
          <a:xfrm>
            <a:off x="1919288" y="1341438"/>
            <a:ext cx="8229600" cy="5256212"/>
          </a:xfrm>
        </p:spPr>
        <p:txBody>
          <a:bodyPr/>
          <a:lstStyle/>
          <a:p>
            <a:pPr algn="just">
              <a:defRPr/>
            </a:pPr>
            <a:endParaRPr lang="fr-FR" sz="1600" b="1" dirty="0"/>
          </a:p>
          <a:p>
            <a:pPr algn="just">
              <a:defRPr/>
            </a:pPr>
            <a:endParaRPr lang="fr-FR" sz="1600" b="1" dirty="0"/>
          </a:p>
          <a:p>
            <a:pPr marL="0" indent="0" algn="just">
              <a:buNone/>
              <a:defRPr/>
            </a:pPr>
            <a:endParaRPr lang="fr-FR" sz="1600" b="1" dirty="0"/>
          </a:p>
          <a:p>
            <a:pPr marL="0" indent="0" algn="just">
              <a:buNone/>
              <a:defRPr/>
            </a:pPr>
            <a:endParaRPr lang="fr-FR" sz="1600" b="1" u="sng" dirty="0"/>
          </a:p>
        </p:txBody>
      </p:sp>
      <p:sp>
        <p:nvSpPr>
          <p:cNvPr id="4" name="Espace réservé du numéro de diapositive 3"/>
          <p:cNvSpPr>
            <a:spLocks noGrp="1"/>
          </p:cNvSpPr>
          <p:nvPr>
            <p:ph type="sldNum" sz="quarter" idx="12"/>
          </p:nvPr>
        </p:nvSpPr>
        <p:spPr/>
        <p:txBody>
          <a:bodyPr/>
          <a:lstStyle/>
          <a:p>
            <a:pPr>
              <a:defRPr/>
            </a:pPr>
            <a:fld id="{AE0B18AC-2961-4BEB-AF7A-E5A541238B18}" type="slidenum">
              <a:rPr lang="fr-FR" smtClean="0"/>
              <a:pPr>
                <a:defRPr/>
              </a:pPr>
              <a:t>51</a:t>
            </a:fld>
            <a:endParaRPr lang="fr-FR" dirty="0"/>
          </a:p>
        </p:txBody>
      </p:sp>
      <p:graphicFrame>
        <p:nvGraphicFramePr>
          <p:cNvPr id="2" name="Tableau 1"/>
          <p:cNvGraphicFramePr>
            <a:graphicFrameLocks noGrp="1"/>
          </p:cNvGraphicFramePr>
          <p:nvPr/>
        </p:nvGraphicFramePr>
        <p:xfrm>
          <a:off x="1524000" y="1196975"/>
          <a:ext cx="9144000" cy="5462588"/>
        </p:xfrm>
        <a:graphic>
          <a:graphicData uri="http://schemas.openxmlformats.org/drawingml/2006/table">
            <a:tbl>
              <a:tblPr firstRow="1" bandRow="1">
                <a:tableStyleId>{5C22544A-7EE6-4342-B048-85BDC9FD1C3A}</a:tableStyleId>
              </a:tblPr>
              <a:tblGrid>
                <a:gridCol w="1851118">
                  <a:extLst>
                    <a:ext uri="{9D8B030D-6E8A-4147-A177-3AD203B41FA5}">
                      <a16:colId xmlns:a16="http://schemas.microsoft.com/office/drawing/2014/main" val="20000"/>
                    </a:ext>
                  </a:extLst>
                </a:gridCol>
                <a:gridCol w="7292882">
                  <a:extLst>
                    <a:ext uri="{9D8B030D-6E8A-4147-A177-3AD203B41FA5}">
                      <a16:colId xmlns:a16="http://schemas.microsoft.com/office/drawing/2014/main" val="20001"/>
                    </a:ext>
                  </a:extLst>
                </a:gridCol>
              </a:tblGrid>
              <a:tr h="463942">
                <a:tc>
                  <a:txBody>
                    <a:bodyPr/>
                    <a:lstStyle/>
                    <a:p>
                      <a:pPr algn="ctr"/>
                      <a:r>
                        <a:rPr lang="fr-FR" sz="1800" dirty="0" smtClean="0"/>
                        <a:t>Questions</a:t>
                      </a:r>
                      <a:endParaRPr lang="fr-FR" sz="1800" dirty="0"/>
                    </a:p>
                  </a:txBody>
                  <a:tcPr marT="45712" marB="45712"/>
                </a:tc>
                <a:tc>
                  <a:txBody>
                    <a:bodyPr/>
                    <a:lstStyle/>
                    <a:p>
                      <a:pPr algn="ctr"/>
                      <a:r>
                        <a:rPr lang="fr-FR" sz="1800" dirty="0" smtClean="0"/>
                        <a:t>Exemple </a:t>
                      </a:r>
                      <a:r>
                        <a:rPr lang="fr-FR" sz="1800" u="sng" dirty="0" smtClean="0"/>
                        <a:t>MDPH</a:t>
                      </a:r>
                      <a:endParaRPr lang="fr-FR" sz="1800" u="sng" dirty="0"/>
                    </a:p>
                  </a:txBody>
                  <a:tcPr marT="45712" marB="45712"/>
                </a:tc>
                <a:extLst>
                  <a:ext uri="{0D108BD9-81ED-4DB2-BD59-A6C34878D82A}">
                    <a16:rowId xmlns:a16="http://schemas.microsoft.com/office/drawing/2014/main" val="10000"/>
                  </a:ext>
                </a:extLst>
              </a:tr>
              <a:tr h="4998646">
                <a:tc>
                  <a:txBody>
                    <a:bodyPr/>
                    <a:lstStyle/>
                    <a:p>
                      <a:pPr algn="l"/>
                      <a:r>
                        <a:rPr lang="fr-FR" sz="1400" b="1" dirty="0" smtClean="0"/>
                        <a:t>Quels sont les éléments clés de l’activité?</a:t>
                      </a:r>
                    </a:p>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Quels sont les étapes déterminantes à la bonne réalisation de la mission?</a:t>
                      </a:r>
                    </a:p>
                    <a:p>
                      <a:pPr algn="l"/>
                      <a:endParaRPr lang="fr-FR" sz="1400" b="1" dirty="0" smtClean="0"/>
                    </a:p>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A quelles conditions vais-je atteindre mon objectif?</a:t>
                      </a:r>
                    </a:p>
                    <a:p>
                      <a:endParaRPr lang="fr-FR" sz="1400" dirty="0"/>
                    </a:p>
                  </a:txBody>
                  <a:tcPr marT="45712" marB="45712"/>
                </a:tc>
                <a:tc>
                  <a:txBody>
                    <a:bodyPr/>
                    <a:lstStyle/>
                    <a:p>
                      <a:endParaRPr lang="fr-FR" sz="1400" dirty="0"/>
                    </a:p>
                  </a:txBody>
                  <a:tcPr marT="45712" marB="45712"/>
                </a:tc>
                <a:extLst>
                  <a:ext uri="{0D108BD9-81ED-4DB2-BD59-A6C34878D82A}">
                    <a16:rowId xmlns:a16="http://schemas.microsoft.com/office/drawing/2014/main" val="10001"/>
                  </a:ext>
                </a:extLst>
              </a:tr>
            </a:tbl>
          </a:graphicData>
        </a:graphic>
      </p:graphicFrame>
      <p:pic>
        <p:nvPicPr>
          <p:cNvPr id="1332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788" y="1698626"/>
            <a:ext cx="7200900" cy="469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lèche droite 8"/>
          <p:cNvSpPr/>
          <p:nvPr/>
        </p:nvSpPr>
        <p:spPr>
          <a:xfrm rot="5400000">
            <a:off x="4552158" y="3315495"/>
            <a:ext cx="325437" cy="168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3330" name="ZoneTexte 9"/>
          <p:cNvSpPr txBox="1">
            <a:spLocks noChangeArrowheads="1"/>
          </p:cNvSpPr>
          <p:nvPr/>
        </p:nvSpPr>
        <p:spPr bwMode="auto">
          <a:xfrm>
            <a:off x="4159251" y="2822576"/>
            <a:ext cx="1109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200" b="1">
                <a:solidFill>
                  <a:srgbClr val="BABE20"/>
                </a:solidFill>
                <a:latin typeface="Arial" charset="0"/>
              </a:rPr>
              <a:t>Objectif </a:t>
            </a:r>
          </a:p>
          <a:p>
            <a:pPr algn="ctr" eaLnBrk="1" hangingPunct="1">
              <a:spcBef>
                <a:spcPct val="0"/>
              </a:spcBef>
              <a:buClrTx/>
              <a:buFontTx/>
              <a:buNone/>
            </a:pPr>
            <a:r>
              <a:rPr lang="fr-FR" altLang="fr-FR" sz="1200" b="1">
                <a:solidFill>
                  <a:srgbClr val="BABE20"/>
                </a:solidFill>
                <a:latin typeface="Arial" charset="0"/>
              </a:rPr>
              <a:t>opérationnel</a:t>
            </a:r>
          </a:p>
        </p:txBody>
      </p:sp>
      <p:sp>
        <p:nvSpPr>
          <p:cNvPr id="13331" name="ZoneTexte 10"/>
          <p:cNvSpPr txBox="1">
            <a:spLocks noChangeArrowheads="1"/>
          </p:cNvSpPr>
          <p:nvPr/>
        </p:nvSpPr>
        <p:spPr bwMode="auto">
          <a:xfrm>
            <a:off x="5830889" y="1604963"/>
            <a:ext cx="148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200" b="1">
                <a:solidFill>
                  <a:srgbClr val="BABE20"/>
                </a:solidFill>
                <a:latin typeface="Arial" charset="0"/>
              </a:rPr>
              <a:t>Les 4 perspectives</a:t>
            </a:r>
          </a:p>
        </p:txBody>
      </p:sp>
      <p:sp>
        <p:nvSpPr>
          <p:cNvPr id="12" name="Flèche droite 11"/>
          <p:cNvSpPr/>
          <p:nvPr/>
        </p:nvSpPr>
        <p:spPr>
          <a:xfrm rot="5400000">
            <a:off x="6431757" y="2035969"/>
            <a:ext cx="231775" cy="1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 name="Accolade fermante 5"/>
          <p:cNvSpPr/>
          <p:nvPr/>
        </p:nvSpPr>
        <p:spPr>
          <a:xfrm>
            <a:off x="9732964" y="1725614"/>
            <a:ext cx="358775" cy="440213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sp>
        <p:nvSpPr>
          <p:cNvPr id="13334" name="ZoneTexte 13"/>
          <p:cNvSpPr txBox="1">
            <a:spLocks noChangeArrowheads="1"/>
          </p:cNvSpPr>
          <p:nvPr/>
        </p:nvSpPr>
        <p:spPr bwMode="auto">
          <a:xfrm>
            <a:off x="9625014" y="3721101"/>
            <a:ext cx="1487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600" b="1">
                <a:solidFill>
                  <a:srgbClr val="BABE20"/>
                </a:solidFill>
                <a:latin typeface="Arial" charset="0"/>
              </a:rPr>
              <a:t>Les </a:t>
            </a:r>
          </a:p>
          <a:p>
            <a:pPr algn="ctr" eaLnBrk="1" hangingPunct="1">
              <a:spcBef>
                <a:spcPct val="0"/>
              </a:spcBef>
              <a:buClrTx/>
              <a:buFontTx/>
              <a:buNone/>
            </a:pPr>
            <a:r>
              <a:rPr lang="fr-FR" altLang="fr-FR" sz="2000" b="1">
                <a:solidFill>
                  <a:srgbClr val="BABE20"/>
                </a:solidFill>
                <a:latin typeface="Arial" charset="0"/>
              </a:rPr>
              <a:t>FCS</a:t>
            </a:r>
            <a:endParaRPr lang="fr-FR" altLang="fr-FR" sz="1600" b="1">
              <a:solidFill>
                <a:srgbClr val="BABE20"/>
              </a:solidFill>
              <a:latin typeface="Arial" charset="0"/>
            </a:endParaRPr>
          </a:p>
        </p:txBody>
      </p:sp>
    </p:spTree>
    <p:extLst>
      <p:ext uri="{BB962C8B-B14F-4D97-AF65-F5344CB8AC3E}">
        <p14:creationId xmlns:p14="http://schemas.microsoft.com/office/powerpoint/2010/main" val="35969316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algn="ctr"/>
            <a:r>
              <a:rPr lang="fr-FR" altLang="fr-FR" sz="2000" b="1"/>
              <a:t>III/Définir les Facteurs Clés de Succès en considérant 4 perspectives différentes</a:t>
            </a:r>
            <a:endParaRPr lang="fr-FR" altLang="fr-FR" sz="2000"/>
          </a:p>
        </p:txBody>
      </p:sp>
      <p:sp>
        <p:nvSpPr>
          <p:cNvPr id="3" name="Espace réservé du contenu 2"/>
          <p:cNvSpPr>
            <a:spLocks noGrp="1"/>
          </p:cNvSpPr>
          <p:nvPr>
            <p:ph idx="1"/>
          </p:nvPr>
        </p:nvSpPr>
        <p:spPr>
          <a:xfrm>
            <a:off x="1919288" y="1341438"/>
            <a:ext cx="8229600" cy="5256212"/>
          </a:xfrm>
        </p:spPr>
        <p:txBody>
          <a:bodyPr/>
          <a:lstStyle/>
          <a:p>
            <a:pPr algn="just">
              <a:defRPr/>
            </a:pPr>
            <a:endParaRPr lang="fr-FR" sz="1600" b="1" dirty="0"/>
          </a:p>
          <a:p>
            <a:pPr algn="just">
              <a:defRPr/>
            </a:pPr>
            <a:endParaRPr lang="fr-FR" sz="1600" b="1" dirty="0"/>
          </a:p>
          <a:p>
            <a:pPr marL="0" indent="0" algn="just">
              <a:buNone/>
              <a:defRPr/>
            </a:pPr>
            <a:endParaRPr lang="fr-FR" sz="1600" b="1" dirty="0"/>
          </a:p>
          <a:p>
            <a:pPr marL="0" indent="0" algn="just">
              <a:buNone/>
              <a:defRPr/>
            </a:pPr>
            <a:endParaRPr lang="fr-FR" sz="1600" b="1" u="sng" dirty="0"/>
          </a:p>
        </p:txBody>
      </p:sp>
      <p:sp>
        <p:nvSpPr>
          <p:cNvPr id="4" name="Espace réservé du numéro de diapositive 3"/>
          <p:cNvSpPr>
            <a:spLocks noGrp="1"/>
          </p:cNvSpPr>
          <p:nvPr>
            <p:ph type="sldNum" sz="quarter" idx="12"/>
          </p:nvPr>
        </p:nvSpPr>
        <p:spPr/>
        <p:txBody>
          <a:bodyPr/>
          <a:lstStyle/>
          <a:p>
            <a:pPr>
              <a:defRPr/>
            </a:pPr>
            <a:fld id="{04A0721B-3943-4DE4-ACA4-5DF75A6A62B0}" type="slidenum">
              <a:rPr lang="fr-FR" smtClean="0"/>
              <a:pPr>
                <a:defRPr/>
              </a:pPr>
              <a:t>52</a:t>
            </a:fld>
            <a:endParaRPr lang="fr-FR" dirty="0"/>
          </a:p>
        </p:txBody>
      </p:sp>
      <p:graphicFrame>
        <p:nvGraphicFramePr>
          <p:cNvPr id="2" name="Tableau 1"/>
          <p:cNvGraphicFramePr>
            <a:graphicFrameLocks noGrp="1"/>
          </p:cNvGraphicFramePr>
          <p:nvPr/>
        </p:nvGraphicFramePr>
        <p:xfrm>
          <a:off x="1524000" y="1196975"/>
          <a:ext cx="9144000" cy="5462588"/>
        </p:xfrm>
        <a:graphic>
          <a:graphicData uri="http://schemas.openxmlformats.org/drawingml/2006/table">
            <a:tbl>
              <a:tblPr firstRow="1" bandRow="1">
                <a:tableStyleId>{5C22544A-7EE6-4342-B048-85BDC9FD1C3A}</a:tableStyleId>
              </a:tblPr>
              <a:tblGrid>
                <a:gridCol w="1851118">
                  <a:extLst>
                    <a:ext uri="{9D8B030D-6E8A-4147-A177-3AD203B41FA5}">
                      <a16:colId xmlns:a16="http://schemas.microsoft.com/office/drawing/2014/main" val="20000"/>
                    </a:ext>
                  </a:extLst>
                </a:gridCol>
                <a:gridCol w="7292882">
                  <a:extLst>
                    <a:ext uri="{9D8B030D-6E8A-4147-A177-3AD203B41FA5}">
                      <a16:colId xmlns:a16="http://schemas.microsoft.com/office/drawing/2014/main" val="20001"/>
                    </a:ext>
                  </a:extLst>
                </a:gridCol>
              </a:tblGrid>
              <a:tr h="463942">
                <a:tc>
                  <a:txBody>
                    <a:bodyPr/>
                    <a:lstStyle/>
                    <a:p>
                      <a:pPr algn="ctr"/>
                      <a:r>
                        <a:rPr lang="fr-FR" sz="1800" dirty="0" smtClean="0"/>
                        <a:t>Questions</a:t>
                      </a:r>
                      <a:endParaRPr lang="fr-FR" sz="1800" dirty="0"/>
                    </a:p>
                  </a:txBody>
                  <a:tcPr marT="45712" marB="45712"/>
                </a:tc>
                <a:tc>
                  <a:txBody>
                    <a:bodyPr/>
                    <a:lstStyle/>
                    <a:p>
                      <a:pPr algn="ctr"/>
                      <a:r>
                        <a:rPr lang="fr-FR" sz="1800" dirty="0" smtClean="0"/>
                        <a:t>Exemple </a:t>
                      </a:r>
                      <a:r>
                        <a:rPr lang="fr-FR" sz="1800" u="sng" dirty="0" smtClean="0"/>
                        <a:t>Transport</a:t>
                      </a:r>
                      <a:endParaRPr lang="fr-FR" sz="1800" u="sng" dirty="0"/>
                    </a:p>
                  </a:txBody>
                  <a:tcPr marT="45712" marB="45712"/>
                </a:tc>
                <a:extLst>
                  <a:ext uri="{0D108BD9-81ED-4DB2-BD59-A6C34878D82A}">
                    <a16:rowId xmlns:a16="http://schemas.microsoft.com/office/drawing/2014/main" val="10000"/>
                  </a:ext>
                </a:extLst>
              </a:tr>
              <a:tr h="4998646">
                <a:tc>
                  <a:txBody>
                    <a:bodyPr/>
                    <a:lstStyle/>
                    <a:p>
                      <a:pPr algn="l"/>
                      <a:r>
                        <a:rPr lang="fr-FR" sz="1400" b="1" dirty="0" smtClean="0"/>
                        <a:t>Quels sont les éléments clés de l’activité?</a:t>
                      </a:r>
                    </a:p>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Quels sont les étapes déterminantes à la bonne réalisation de la mission?</a:t>
                      </a:r>
                    </a:p>
                    <a:p>
                      <a:pPr algn="l"/>
                      <a:endParaRPr lang="fr-FR" sz="1400" b="1" dirty="0" smtClean="0"/>
                    </a:p>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A quelles conditions vais-je atteindre mon objectif?</a:t>
                      </a:r>
                    </a:p>
                    <a:p>
                      <a:endParaRPr lang="fr-FR" sz="1400" dirty="0"/>
                    </a:p>
                  </a:txBody>
                  <a:tcPr marT="45712" marB="45712"/>
                </a:tc>
                <a:tc>
                  <a:txBody>
                    <a:bodyPr/>
                    <a:lstStyle/>
                    <a:p>
                      <a:endParaRPr lang="fr-FR" sz="1400" dirty="0"/>
                    </a:p>
                  </a:txBody>
                  <a:tcPr marT="45712" marB="45712"/>
                </a:tc>
                <a:extLst>
                  <a:ext uri="{0D108BD9-81ED-4DB2-BD59-A6C34878D82A}">
                    <a16:rowId xmlns:a16="http://schemas.microsoft.com/office/drawing/2014/main" val="10001"/>
                  </a:ext>
                </a:extLst>
              </a:tr>
            </a:tbl>
          </a:graphicData>
        </a:graphic>
      </p:graphicFrame>
      <p:pic>
        <p:nvPicPr>
          <p:cNvPr id="143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4" y="1700213"/>
            <a:ext cx="7164387"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Flèche droite 40"/>
          <p:cNvSpPr/>
          <p:nvPr/>
        </p:nvSpPr>
        <p:spPr>
          <a:xfrm rot="5400000">
            <a:off x="4629944" y="2609057"/>
            <a:ext cx="325438" cy="168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4354" name="ZoneTexte 41"/>
          <p:cNvSpPr txBox="1">
            <a:spLocks noChangeArrowheads="1"/>
          </p:cNvSpPr>
          <p:nvPr/>
        </p:nvSpPr>
        <p:spPr bwMode="auto">
          <a:xfrm>
            <a:off x="4238626" y="2117726"/>
            <a:ext cx="1109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200" b="1">
                <a:solidFill>
                  <a:srgbClr val="BABE20"/>
                </a:solidFill>
                <a:latin typeface="Arial" charset="0"/>
              </a:rPr>
              <a:t>Objectif </a:t>
            </a:r>
          </a:p>
          <a:p>
            <a:pPr algn="ctr" eaLnBrk="1" hangingPunct="1">
              <a:spcBef>
                <a:spcPct val="0"/>
              </a:spcBef>
              <a:buClrTx/>
              <a:buFontTx/>
              <a:buNone/>
            </a:pPr>
            <a:r>
              <a:rPr lang="fr-FR" altLang="fr-FR" sz="1200" b="1">
                <a:solidFill>
                  <a:srgbClr val="BABE20"/>
                </a:solidFill>
                <a:latin typeface="Arial" charset="0"/>
              </a:rPr>
              <a:t>opérationnel</a:t>
            </a:r>
          </a:p>
        </p:txBody>
      </p:sp>
      <p:sp>
        <p:nvSpPr>
          <p:cNvPr id="14355" name="ZoneTexte 42"/>
          <p:cNvSpPr txBox="1">
            <a:spLocks noChangeArrowheads="1"/>
          </p:cNvSpPr>
          <p:nvPr/>
        </p:nvSpPr>
        <p:spPr bwMode="auto">
          <a:xfrm>
            <a:off x="6267451" y="2147889"/>
            <a:ext cx="148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200" b="1">
                <a:solidFill>
                  <a:srgbClr val="BABE20"/>
                </a:solidFill>
                <a:latin typeface="Arial" charset="0"/>
              </a:rPr>
              <a:t>Les 4 perspectives</a:t>
            </a:r>
          </a:p>
        </p:txBody>
      </p:sp>
      <p:sp>
        <p:nvSpPr>
          <p:cNvPr id="44" name="Flèche droite 43"/>
          <p:cNvSpPr/>
          <p:nvPr/>
        </p:nvSpPr>
        <p:spPr>
          <a:xfrm rot="5400000">
            <a:off x="6842125" y="2578100"/>
            <a:ext cx="230188" cy="1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5" name="Accolade fermante 44"/>
          <p:cNvSpPr/>
          <p:nvPr/>
        </p:nvSpPr>
        <p:spPr>
          <a:xfrm>
            <a:off x="9842501" y="1773238"/>
            <a:ext cx="358775" cy="4392612"/>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sp>
        <p:nvSpPr>
          <p:cNvPr id="14358" name="ZoneTexte 45"/>
          <p:cNvSpPr txBox="1">
            <a:spLocks noChangeArrowheads="1"/>
          </p:cNvSpPr>
          <p:nvPr/>
        </p:nvSpPr>
        <p:spPr bwMode="auto">
          <a:xfrm>
            <a:off x="9659939" y="3671888"/>
            <a:ext cx="1487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600" b="1">
                <a:solidFill>
                  <a:srgbClr val="BABE20"/>
                </a:solidFill>
                <a:latin typeface="Arial" charset="0"/>
              </a:rPr>
              <a:t>Les </a:t>
            </a:r>
          </a:p>
          <a:p>
            <a:pPr algn="ctr" eaLnBrk="1" hangingPunct="1">
              <a:spcBef>
                <a:spcPct val="0"/>
              </a:spcBef>
              <a:buClrTx/>
              <a:buFontTx/>
              <a:buNone/>
            </a:pPr>
            <a:r>
              <a:rPr lang="fr-FR" altLang="fr-FR" sz="2000" b="1">
                <a:solidFill>
                  <a:srgbClr val="BABE20"/>
                </a:solidFill>
                <a:latin typeface="Arial" charset="0"/>
              </a:rPr>
              <a:t>FCS</a:t>
            </a:r>
            <a:endParaRPr lang="fr-FR" altLang="fr-FR" sz="1600" b="1">
              <a:solidFill>
                <a:srgbClr val="BABE20"/>
              </a:solidFill>
              <a:latin typeface="Arial" charset="0"/>
            </a:endParaRPr>
          </a:p>
        </p:txBody>
      </p:sp>
    </p:spTree>
    <p:extLst>
      <p:ext uri="{BB962C8B-B14F-4D97-AF65-F5344CB8AC3E}">
        <p14:creationId xmlns:p14="http://schemas.microsoft.com/office/powerpoint/2010/main" val="139089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838200" y="365125"/>
            <a:ext cx="10515600" cy="534987"/>
          </a:xfrm>
        </p:spPr>
        <p:txBody>
          <a:bodyPr/>
          <a:lstStyle/>
          <a:p>
            <a:pPr algn="ctr"/>
            <a:r>
              <a:rPr lang="fr-FR" altLang="fr-FR" sz="2000" b="1" dirty="0"/>
              <a:t>IV/Mesurer la réalisation des FCS à l’aide d’indicateurs</a:t>
            </a:r>
          </a:p>
        </p:txBody>
      </p:sp>
      <p:sp>
        <p:nvSpPr>
          <p:cNvPr id="4" name="Espace réservé du numéro de diapositive 3"/>
          <p:cNvSpPr>
            <a:spLocks noGrp="1"/>
          </p:cNvSpPr>
          <p:nvPr>
            <p:ph type="sldNum" sz="quarter" idx="12"/>
          </p:nvPr>
        </p:nvSpPr>
        <p:spPr/>
        <p:txBody>
          <a:bodyPr/>
          <a:lstStyle/>
          <a:p>
            <a:pPr>
              <a:defRPr/>
            </a:pPr>
            <a:fld id="{4724FD1F-261E-4950-86D8-53E6403DF3BB}" type="slidenum">
              <a:rPr lang="fr-FR" smtClean="0"/>
              <a:pPr>
                <a:defRPr/>
              </a:pPr>
              <a:t>53</a:t>
            </a:fld>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975113051"/>
              </p:ext>
            </p:extLst>
          </p:nvPr>
        </p:nvGraphicFramePr>
        <p:xfrm>
          <a:off x="1150938" y="847726"/>
          <a:ext cx="9144000" cy="5821363"/>
        </p:xfrm>
        <a:graphic>
          <a:graphicData uri="http://schemas.openxmlformats.org/drawingml/2006/table">
            <a:tbl>
              <a:tblPr firstRow="1" bandRow="1">
                <a:tableStyleId>{5C22544A-7EE6-4342-B048-85BDC9FD1C3A}</a:tableStyleId>
              </a:tblPr>
              <a:tblGrid>
                <a:gridCol w="1979712">
                  <a:extLst>
                    <a:ext uri="{9D8B030D-6E8A-4147-A177-3AD203B41FA5}">
                      <a16:colId xmlns:a16="http://schemas.microsoft.com/office/drawing/2014/main" val="20000"/>
                    </a:ext>
                  </a:extLst>
                </a:gridCol>
                <a:gridCol w="7164288">
                  <a:extLst>
                    <a:ext uri="{9D8B030D-6E8A-4147-A177-3AD203B41FA5}">
                      <a16:colId xmlns:a16="http://schemas.microsoft.com/office/drawing/2014/main" val="20001"/>
                    </a:ext>
                  </a:extLst>
                </a:gridCol>
              </a:tblGrid>
              <a:tr h="396142">
                <a:tc>
                  <a:txBody>
                    <a:bodyPr/>
                    <a:lstStyle/>
                    <a:p>
                      <a:pPr algn="ctr"/>
                      <a:r>
                        <a:rPr lang="fr-FR" sz="1800" dirty="0" smtClean="0"/>
                        <a:t>Questions</a:t>
                      </a:r>
                      <a:endParaRPr lang="fr-FR" sz="1800" dirty="0"/>
                    </a:p>
                  </a:txBody>
                  <a:tcPr marT="45716" marB="45716"/>
                </a:tc>
                <a:tc>
                  <a:txBody>
                    <a:bodyPr/>
                    <a:lstStyle/>
                    <a:p>
                      <a:pPr algn="ctr"/>
                      <a:r>
                        <a:rPr lang="fr-FR" sz="1800" dirty="0" smtClean="0"/>
                        <a:t>Exemple </a:t>
                      </a:r>
                      <a:r>
                        <a:rPr lang="fr-FR" sz="1800" u="sng" dirty="0" smtClean="0"/>
                        <a:t>MDPH</a:t>
                      </a:r>
                      <a:endParaRPr lang="fr-FR" sz="1800" u="sng" dirty="0"/>
                    </a:p>
                  </a:txBody>
                  <a:tcPr marT="45716" marB="45716"/>
                </a:tc>
                <a:extLst>
                  <a:ext uri="{0D108BD9-81ED-4DB2-BD59-A6C34878D82A}">
                    <a16:rowId xmlns:a16="http://schemas.microsoft.com/office/drawing/2014/main" val="10000"/>
                  </a:ext>
                </a:extLst>
              </a:tr>
              <a:tr h="5425221">
                <a:tc>
                  <a:txBody>
                    <a:bodyPr/>
                    <a:lstStyle/>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Comment traduire nos prestations en termes de résultats ?</a:t>
                      </a:r>
                    </a:p>
                    <a:p>
                      <a:pPr algn="l"/>
                      <a:endParaRPr lang="fr-FR" sz="1400" b="1" dirty="0" smtClean="0"/>
                    </a:p>
                    <a:p>
                      <a:pPr algn="l"/>
                      <a:endParaRPr lang="fr-FR" sz="1400" b="1" dirty="0" smtClean="0"/>
                    </a:p>
                    <a:p>
                      <a:pPr algn="l"/>
                      <a:endParaRPr lang="fr-FR" sz="1400" b="1" dirty="0" smtClean="0"/>
                    </a:p>
                    <a:p>
                      <a:pPr algn="l"/>
                      <a:endParaRPr lang="fr-FR" sz="1400" b="1" dirty="0" smtClean="0"/>
                    </a:p>
                    <a:p>
                      <a:pPr algn="l"/>
                      <a:r>
                        <a:rPr lang="fr-FR" sz="1400" b="1" dirty="0" smtClean="0"/>
                        <a:t>Quels sont </a:t>
                      </a:r>
                    </a:p>
                    <a:p>
                      <a:pPr algn="l"/>
                      <a:r>
                        <a:rPr lang="fr-FR" sz="1400" b="1" dirty="0" smtClean="0"/>
                        <a:t>les mesures permettent de considérer les performances du service comme suffisantes ou insuffisantes? </a:t>
                      </a:r>
                    </a:p>
                    <a:p>
                      <a:endParaRPr lang="fr-FR" sz="1400" dirty="0"/>
                    </a:p>
                  </a:txBody>
                  <a:tcPr marT="45716" marB="45716"/>
                </a:tc>
                <a:tc>
                  <a:txBody>
                    <a:bodyPr/>
                    <a:lstStyle/>
                    <a:p>
                      <a:endParaRPr lang="fr-FR" sz="1800" dirty="0"/>
                    </a:p>
                  </a:txBody>
                  <a:tcPr marT="45716" marB="45716"/>
                </a:tc>
                <a:extLst>
                  <a:ext uri="{0D108BD9-81ED-4DB2-BD59-A6C34878D82A}">
                    <a16:rowId xmlns:a16="http://schemas.microsoft.com/office/drawing/2014/main" val="10001"/>
                  </a:ext>
                </a:extLst>
              </a:tr>
            </a:tbl>
          </a:graphicData>
        </a:graphic>
      </p:graphicFrame>
      <p:pic>
        <p:nvPicPr>
          <p:cNvPr id="163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7" y="1303338"/>
            <a:ext cx="6981825" cy="530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ccolade fermante 10"/>
          <p:cNvSpPr/>
          <p:nvPr/>
        </p:nvSpPr>
        <p:spPr>
          <a:xfrm>
            <a:off x="9994900" y="1844676"/>
            <a:ext cx="300038" cy="4824413"/>
          </a:xfrm>
          <a:prstGeom prst="righ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b="1" dirty="0"/>
          </a:p>
        </p:txBody>
      </p:sp>
      <p:sp>
        <p:nvSpPr>
          <p:cNvPr id="16401" name="ZoneTexte 11"/>
          <p:cNvSpPr txBox="1">
            <a:spLocks noChangeArrowheads="1"/>
          </p:cNvSpPr>
          <p:nvPr/>
        </p:nvSpPr>
        <p:spPr bwMode="auto">
          <a:xfrm>
            <a:off x="9317039" y="3937000"/>
            <a:ext cx="1595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fr-FR" sz="1400" b="1">
                <a:solidFill>
                  <a:srgbClr val="BABE20"/>
                </a:solidFill>
                <a:latin typeface="Arial" charset="0"/>
              </a:rPr>
              <a:t>Les </a:t>
            </a:r>
          </a:p>
          <a:p>
            <a:pPr algn="ctr" eaLnBrk="1" hangingPunct="1">
              <a:spcBef>
                <a:spcPct val="0"/>
              </a:spcBef>
              <a:buClrTx/>
              <a:buFontTx/>
              <a:buNone/>
            </a:pPr>
            <a:r>
              <a:rPr lang="fr-FR" altLang="fr-FR" sz="1400" b="1">
                <a:solidFill>
                  <a:srgbClr val="BABE20"/>
                </a:solidFill>
                <a:latin typeface="Arial" charset="0"/>
              </a:rPr>
              <a:t>indicateurs</a:t>
            </a:r>
          </a:p>
        </p:txBody>
      </p:sp>
    </p:spTree>
    <p:extLst>
      <p:ext uri="{BB962C8B-B14F-4D97-AF65-F5344CB8AC3E}">
        <p14:creationId xmlns:p14="http://schemas.microsoft.com/office/powerpoint/2010/main" val="6296422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algn="ctr"/>
            <a:r>
              <a:rPr lang="fr-FR" altLang="fr-FR" sz="2000" b="1" dirty="0" smtClean="0"/>
              <a:t>Mesurer </a:t>
            </a:r>
            <a:r>
              <a:rPr lang="fr-FR" altLang="fr-FR" sz="2000" b="1" dirty="0"/>
              <a:t>la performance par rapport aux objectifs</a:t>
            </a:r>
          </a:p>
        </p:txBody>
      </p:sp>
      <p:sp>
        <p:nvSpPr>
          <p:cNvPr id="3" name="Espace réservé du contenu 2"/>
          <p:cNvSpPr>
            <a:spLocks noGrp="1"/>
          </p:cNvSpPr>
          <p:nvPr>
            <p:ph idx="1"/>
          </p:nvPr>
        </p:nvSpPr>
        <p:spPr>
          <a:xfrm>
            <a:off x="485503" y="1249227"/>
            <a:ext cx="10868297" cy="4968875"/>
          </a:xfrm>
        </p:spPr>
        <p:txBody>
          <a:bodyPr>
            <a:normAutofit/>
          </a:bodyPr>
          <a:lstStyle/>
          <a:p>
            <a:pPr marL="0" indent="0">
              <a:buNone/>
              <a:defRPr/>
            </a:pPr>
            <a:endParaRPr lang="fr-FR" sz="2400" b="1" dirty="0"/>
          </a:p>
          <a:p>
            <a:pPr>
              <a:defRPr/>
            </a:pPr>
            <a:r>
              <a:rPr lang="fr-FR" sz="2400" b="1" dirty="0"/>
              <a:t>Quelle mesure prendre pour piloter l'atteinte de l'objectif ?		</a:t>
            </a:r>
            <a:r>
              <a:rPr lang="fr-FR" sz="2400" b="1" dirty="0" smtClean="0"/>
              <a:t>explorer </a:t>
            </a:r>
            <a:r>
              <a:rPr lang="fr-FR" sz="2400" b="1" dirty="0"/>
              <a:t>des opportunités d’amélioration</a:t>
            </a:r>
          </a:p>
          <a:p>
            <a:pPr>
              <a:defRPr/>
            </a:pPr>
            <a:endParaRPr lang="fr-FR" sz="2400" b="1" dirty="0"/>
          </a:p>
          <a:p>
            <a:pPr algn="just">
              <a:defRPr/>
            </a:pPr>
            <a:r>
              <a:rPr lang="fr-FR" sz="2400" b="1" dirty="0"/>
              <a:t>Exploiter l'opportunité de mesurer l’atteinte des objectifs</a:t>
            </a:r>
          </a:p>
          <a:p>
            <a:pPr algn="just">
              <a:defRPr/>
            </a:pPr>
            <a:endParaRPr lang="fr-FR" sz="2400" b="1" dirty="0"/>
          </a:p>
          <a:p>
            <a:pPr algn="just">
              <a:defRPr/>
            </a:pPr>
            <a:r>
              <a:rPr lang="fr-FR" sz="2400" b="1" dirty="0"/>
              <a:t>Permettre de mesurer la performance attendue  par perspective</a:t>
            </a:r>
          </a:p>
          <a:p>
            <a:pPr marL="0" indent="0">
              <a:buNone/>
              <a:defRPr/>
            </a:pPr>
            <a:endParaRPr lang="fr-FR" sz="2400" b="1" dirty="0"/>
          </a:p>
        </p:txBody>
      </p:sp>
      <p:sp>
        <p:nvSpPr>
          <p:cNvPr id="4" name="Espace réservé du numéro de diapositive 3"/>
          <p:cNvSpPr>
            <a:spLocks noGrp="1"/>
          </p:cNvSpPr>
          <p:nvPr>
            <p:ph type="sldNum" sz="quarter" idx="12"/>
          </p:nvPr>
        </p:nvSpPr>
        <p:spPr/>
        <p:txBody>
          <a:bodyPr/>
          <a:lstStyle/>
          <a:p>
            <a:pPr>
              <a:defRPr/>
            </a:pPr>
            <a:fld id="{E4B2CA8A-F8E3-440E-AEF5-C48B78898F32}" type="slidenum">
              <a:rPr lang="fr-FR" smtClean="0"/>
              <a:pPr>
                <a:defRPr/>
              </a:pPr>
              <a:t>54</a:t>
            </a:fld>
            <a:endParaRPr lang="fr-FR" dirty="0"/>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41157"/>
            <a:ext cx="44196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èche droite 6"/>
          <p:cNvSpPr/>
          <p:nvPr/>
        </p:nvSpPr>
        <p:spPr>
          <a:xfrm>
            <a:off x="8530036" y="1786074"/>
            <a:ext cx="1081087"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Tree>
    <p:extLst>
      <p:ext uri="{BB962C8B-B14F-4D97-AF65-F5344CB8AC3E}">
        <p14:creationId xmlns:p14="http://schemas.microsoft.com/office/powerpoint/2010/main" val="1113094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968625" y="39689"/>
            <a:ext cx="4032250" cy="968375"/>
          </a:xfrm>
        </p:spPr>
        <p:txBody>
          <a:bodyPr/>
          <a:lstStyle/>
          <a:p>
            <a:r>
              <a:rPr lang="fr-FR" altLang="fr-FR" sz="2000" b="1"/>
              <a:t>V/Mesurer la performance par rapport aux objectifs</a:t>
            </a:r>
            <a:endParaRPr lang="fr-FR" altLang="fr-FR" sz="2000"/>
          </a:p>
        </p:txBody>
      </p:sp>
      <p:sp>
        <p:nvSpPr>
          <p:cNvPr id="3" name="Espace réservé du numéro de diapositive 2"/>
          <p:cNvSpPr>
            <a:spLocks noGrp="1"/>
          </p:cNvSpPr>
          <p:nvPr>
            <p:ph type="sldNum" sz="quarter" idx="12"/>
          </p:nvPr>
        </p:nvSpPr>
        <p:spPr/>
        <p:txBody>
          <a:bodyPr/>
          <a:lstStyle/>
          <a:p>
            <a:pPr>
              <a:defRPr/>
            </a:pPr>
            <a:fld id="{0E9BD6E0-8780-4BFA-89C7-C684CB1965E0}" type="slidenum">
              <a:rPr lang="fr-FR" smtClean="0"/>
              <a:pPr>
                <a:defRPr/>
              </a:pPr>
              <a:t>55</a:t>
            </a:fld>
            <a:endParaRPr lang="fr-FR" dirty="0"/>
          </a:p>
        </p:txBody>
      </p:sp>
      <p:sp>
        <p:nvSpPr>
          <p:cNvPr id="18436" name="ZoneTexte 4"/>
          <p:cNvSpPr txBox="1">
            <a:spLocks noChangeArrowheads="1"/>
          </p:cNvSpPr>
          <p:nvPr/>
        </p:nvSpPr>
        <p:spPr bwMode="auto">
          <a:xfrm>
            <a:off x="1784351" y="1228725"/>
            <a:ext cx="1827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eaLnBrk="1" hangingPunct="1">
              <a:spcBef>
                <a:spcPct val="0"/>
              </a:spcBef>
              <a:buClrTx/>
              <a:buFontTx/>
              <a:buNone/>
            </a:pPr>
            <a:r>
              <a:rPr lang="fr-FR" altLang="fr-FR" sz="1800">
                <a:latin typeface="Arial" charset="0"/>
              </a:rPr>
              <a:t>Exemple </a:t>
            </a:r>
            <a:r>
              <a:rPr lang="fr-FR" altLang="fr-FR" sz="1800" u="sng">
                <a:latin typeface="Arial" charset="0"/>
              </a:rPr>
              <a:t>MDPH</a:t>
            </a:r>
          </a:p>
        </p:txBody>
      </p:sp>
      <p:sp>
        <p:nvSpPr>
          <p:cNvPr id="2" name="ZoneTexte 1"/>
          <p:cNvSpPr txBox="1"/>
          <p:nvPr/>
        </p:nvSpPr>
        <p:spPr>
          <a:xfrm>
            <a:off x="7453313" y="3798888"/>
            <a:ext cx="3016250" cy="1477328"/>
          </a:xfrm>
          <a:prstGeom prst="rect">
            <a:avLst/>
          </a:prstGeom>
          <a:noFill/>
        </p:spPr>
        <p:txBody>
          <a:bodyPr>
            <a:spAutoFit/>
          </a:bodyPr>
          <a:lstStyle/>
          <a:p>
            <a:pPr algn="just">
              <a:defRPr/>
            </a:pPr>
            <a:r>
              <a:rPr lang="fr-FR" b="1" dirty="0"/>
              <a:t>Si l’on a plusieurs indicateurs pour un même objectif, il est parfois nécessaire d’évaluer le poids de chaque indicateur vis-à-vis l’atteinte de l’objectif</a:t>
            </a:r>
          </a:p>
        </p:txBody>
      </p:sp>
      <p:graphicFrame>
        <p:nvGraphicFramePr>
          <p:cNvPr id="6" name="Tableau 5"/>
          <p:cNvGraphicFramePr>
            <a:graphicFrameLocks noGrp="1"/>
          </p:cNvGraphicFramePr>
          <p:nvPr/>
        </p:nvGraphicFramePr>
        <p:xfrm>
          <a:off x="1828801" y="1670050"/>
          <a:ext cx="8559799" cy="1414462"/>
        </p:xfrm>
        <a:graphic>
          <a:graphicData uri="http://schemas.openxmlformats.org/drawingml/2006/table">
            <a:tbl>
              <a:tblPr firstRow="1" firstCol="1" bandRow="1">
                <a:tableStyleId>{5C22544A-7EE6-4342-B048-85BDC9FD1C3A}</a:tableStyleId>
              </a:tblPr>
              <a:tblGrid>
                <a:gridCol w="2376647">
                  <a:extLst>
                    <a:ext uri="{9D8B030D-6E8A-4147-A177-3AD203B41FA5}">
                      <a16:colId xmlns:a16="http://schemas.microsoft.com/office/drawing/2014/main" val="20000"/>
                    </a:ext>
                  </a:extLst>
                </a:gridCol>
                <a:gridCol w="1545788">
                  <a:extLst>
                    <a:ext uri="{9D8B030D-6E8A-4147-A177-3AD203B41FA5}">
                      <a16:colId xmlns:a16="http://schemas.microsoft.com/office/drawing/2014/main" val="20001"/>
                    </a:ext>
                  </a:extLst>
                </a:gridCol>
                <a:gridCol w="1545788">
                  <a:extLst>
                    <a:ext uri="{9D8B030D-6E8A-4147-A177-3AD203B41FA5}">
                      <a16:colId xmlns:a16="http://schemas.microsoft.com/office/drawing/2014/main" val="20002"/>
                    </a:ext>
                  </a:extLst>
                </a:gridCol>
                <a:gridCol w="1545788">
                  <a:extLst>
                    <a:ext uri="{9D8B030D-6E8A-4147-A177-3AD203B41FA5}">
                      <a16:colId xmlns:a16="http://schemas.microsoft.com/office/drawing/2014/main" val="20003"/>
                    </a:ext>
                  </a:extLst>
                </a:gridCol>
                <a:gridCol w="1545788">
                  <a:extLst>
                    <a:ext uri="{9D8B030D-6E8A-4147-A177-3AD203B41FA5}">
                      <a16:colId xmlns:a16="http://schemas.microsoft.com/office/drawing/2014/main" val="20004"/>
                    </a:ext>
                  </a:extLst>
                </a:gridCol>
              </a:tblGrid>
              <a:tr h="297601">
                <a:tc>
                  <a:txBody>
                    <a:bodyPr/>
                    <a:lstStyle/>
                    <a:p>
                      <a:pPr algn="l" fontAlgn="ctr"/>
                      <a:r>
                        <a:rPr lang="fr-FR" sz="1800" u="none" strike="noStrike" dirty="0">
                          <a:effectLst/>
                        </a:rPr>
                        <a:t> </a:t>
                      </a:r>
                      <a:endParaRPr lang="fr-FR" sz="1800" b="0" i="0" u="none" strike="noStrike" dirty="0">
                        <a:solidFill>
                          <a:srgbClr val="000000"/>
                        </a:solidFill>
                        <a:effectLst/>
                        <a:latin typeface="Arial"/>
                      </a:endParaRPr>
                    </a:p>
                  </a:txBody>
                  <a:tcPr marL="9524" marR="9524" marT="9527" marB="0" anchor="ctr"/>
                </a:tc>
                <a:tc gridSpan="4">
                  <a:txBody>
                    <a:bodyPr/>
                    <a:lstStyle/>
                    <a:p>
                      <a:pPr algn="ctr" rtl="0" fontAlgn="ctr"/>
                      <a:r>
                        <a:rPr lang="fr-FR" sz="1600" u="none" strike="noStrike" dirty="0">
                          <a:effectLst/>
                        </a:rPr>
                        <a:t>Taux d’appels répondus en moins de 30 secondes </a:t>
                      </a:r>
                      <a:endParaRPr lang="fr-FR" sz="1600" b="1" i="0" u="none" strike="noStrike" dirty="0">
                        <a:solidFill>
                          <a:srgbClr val="FFFFFF"/>
                        </a:solidFill>
                        <a:effectLst/>
                        <a:latin typeface="Verdana"/>
                      </a:endParaRPr>
                    </a:p>
                  </a:txBody>
                  <a:tcPr marL="9524" marR="9524" marT="9527"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07864">
                <a:tc>
                  <a:txBody>
                    <a:bodyPr/>
                    <a:lstStyle/>
                    <a:p>
                      <a:pPr algn="ctr" rtl="0" fontAlgn="ctr"/>
                      <a:r>
                        <a:rPr lang="fr-FR" sz="1600" u="none" strike="noStrike" dirty="0">
                          <a:effectLst/>
                        </a:rPr>
                        <a:t>Période</a:t>
                      </a:r>
                      <a:endParaRPr lang="fr-FR" sz="1600" b="1" i="0" u="none" strike="noStrike" dirty="0">
                        <a:solidFill>
                          <a:srgbClr val="FFFFFF"/>
                        </a:solidFill>
                        <a:effectLst/>
                        <a:latin typeface="Verdana"/>
                      </a:endParaRPr>
                    </a:p>
                  </a:txBody>
                  <a:tcPr marL="9524" marR="9524" marT="9527" marB="0" anchor="ctr"/>
                </a:tc>
                <a:tc>
                  <a:txBody>
                    <a:bodyPr/>
                    <a:lstStyle/>
                    <a:p>
                      <a:pPr algn="ctr" rtl="0" fontAlgn="ctr"/>
                      <a:r>
                        <a:rPr lang="fr-FR" sz="1600" u="none" strike="noStrike" dirty="0">
                          <a:effectLst/>
                        </a:rPr>
                        <a:t>Janvier N</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Février N</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Mars N</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Avril N</a:t>
                      </a:r>
                      <a:endParaRPr lang="fr-FR" sz="1600" b="0" i="0" u="none" strike="noStrike" dirty="0">
                        <a:solidFill>
                          <a:srgbClr val="000000"/>
                        </a:solidFill>
                        <a:effectLst/>
                        <a:latin typeface="Verdana"/>
                      </a:endParaRPr>
                    </a:p>
                  </a:txBody>
                  <a:tcPr marL="9524" marR="9524" marT="9527" marB="0" anchor="ctr"/>
                </a:tc>
                <a:extLst>
                  <a:ext uri="{0D108BD9-81ED-4DB2-BD59-A6C34878D82A}">
                    <a16:rowId xmlns:a16="http://schemas.microsoft.com/office/drawing/2014/main" val="10001"/>
                  </a:ext>
                </a:extLst>
              </a:tr>
              <a:tr h="253418">
                <a:tc>
                  <a:txBody>
                    <a:bodyPr/>
                    <a:lstStyle/>
                    <a:p>
                      <a:pPr algn="ctr" rtl="0" fontAlgn="ctr"/>
                      <a:r>
                        <a:rPr lang="fr-FR" sz="1600" u="none" strike="noStrike" dirty="0">
                          <a:effectLst/>
                        </a:rPr>
                        <a:t>Cible</a:t>
                      </a:r>
                      <a:endParaRPr lang="fr-FR" sz="1600" b="1" i="0" u="none" strike="noStrike" dirty="0">
                        <a:solidFill>
                          <a:srgbClr val="FFFFFF"/>
                        </a:solidFill>
                        <a:effectLst/>
                        <a:latin typeface="Verdana"/>
                      </a:endParaRPr>
                    </a:p>
                  </a:txBody>
                  <a:tcPr marL="9524" marR="9524" marT="9527" marB="0" anchor="ctr"/>
                </a:tc>
                <a:tc>
                  <a:txBody>
                    <a:bodyPr/>
                    <a:lstStyle/>
                    <a:p>
                      <a:pPr algn="ctr" rtl="0" fontAlgn="ctr"/>
                      <a:r>
                        <a:rPr lang="fr-FR" sz="1600" u="none" strike="noStrike" dirty="0">
                          <a:effectLst/>
                        </a:rPr>
                        <a:t>40%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60%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60%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80%</a:t>
                      </a:r>
                      <a:endParaRPr lang="fr-FR" sz="1600" b="0" i="0" u="none" strike="noStrike" dirty="0">
                        <a:solidFill>
                          <a:srgbClr val="000000"/>
                        </a:solidFill>
                        <a:effectLst/>
                        <a:latin typeface="Verdana"/>
                      </a:endParaRPr>
                    </a:p>
                  </a:txBody>
                  <a:tcPr marL="9524" marR="9524" marT="9527" marB="0" anchor="ctr"/>
                </a:tc>
                <a:extLst>
                  <a:ext uri="{0D108BD9-81ED-4DB2-BD59-A6C34878D82A}">
                    <a16:rowId xmlns:a16="http://schemas.microsoft.com/office/drawing/2014/main" val="10002"/>
                  </a:ext>
                </a:extLst>
              </a:tr>
              <a:tr h="253418">
                <a:tc>
                  <a:txBody>
                    <a:bodyPr/>
                    <a:lstStyle/>
                    <a:p>
                      <a:pPr algn="ctr" rtl="0" fontAlgn="ctr"/>
                      <a:r>
                        <a:rPr lang="fr-FR" sz="1600" u="none" strike="noStrike" dirty="0">
                          <a:effectLst/>
                        </a:rPr>
                        <a:t>Résultat</a:t>
                      </a:r>
                      <a:endParaRPr lang="fr-FR" sz="1600" b="1" i="0" u="none" strike="noStrike" dirty="0">
                        <a:solidFill>
                          <a:srgbClr val="FFFFFF"/>
                        </a:solidFill>
                        <a:effectLst/>
                        <a:latin typeface="Verdana"/>
                      </a:endParaRPr>
                    </a:p>
                  </a:txBody>
                  <a:tcPr marL="9524" marR="9524" marT="9527" marB="0" anchor="ctr"/>
                </a:tc>
                <a:tc>
                  <a:txBody>
                    <a:bodyPr/>
                    <a:lstStyle/>
                    <a:p>
                      <a:pPr algn="ctr" rtl="0" fontAlgn="ctr"/>
                      <a:r>
                        <a:rPr lang="fr-FR" sz="1600" u="none" strike="noStrike" dirty="0">
                          <a:effectLst/>
                        </a:rPr>
                        <a:t>30%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20%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50%</a:t>
                      </a:r>
                      <a:endParaRPr lang="fr-FR" sz="1600" b="0" i="0" u="none" strike="noStrike" dirty="0">
                        <a:solidFill>
                          <a:srgbClr val="000000"/>
                        </a:solidFill>
                        <a:effectLst/>
                        <a:latin typeface="Verdana"/>
                      </a:endParaRPr>
                    </a:p>
                  </a:txBody>
                  <a:tcPr marL="9524" marR="9524" marT="9527" marB="0" anchor="ctr"/>
                </a:tc>
                <a:tc>
                  <a:txBody>
                    <a:bodyPr/>
                    <a:lstStyle/>
                    <a:p>
                      <a:pPr algn="ctr" rtl="0" fontAlgn="ctr"/>
                      <a:r>
                        <a:rPr lang="fr-FR" sz="1600" u="none" strike="noStrike" dirty="0">
                          <a:effectLst/>
                        </a:rPr>
                        <a:t>85%</a:t>
                      </a:r>
                      <a:endParaRPr lang="fr-FR" sz="1600" b="0" i="0" u="none" strike="noStrike" dirty="0">
                        <a:solidFill>
                          <a:srgbClr val="000000"/>
                        </a:solidFill>
                        <a:effectLst/>
                        <a:latin typeface="Verdana"/>
                      </a:endParaRPr>
                    </a:p>
                  </a:txBody>
                  <a:tcPr marL="9524" marR="9524" marT="9527" marB="0" anchor="ctr"/>
                </a:tc>
                <a:extLst>
                  <a:ext uri="{0D108BD9-81ED-4DB2-BD59-A6C34878D82A}">
                    <a16:rowId xmlns:a16="http://schemas.microsoft.com/office/drawing/2014/main" val="10003"/>
                  </a:ext>
                </a:extLst>
              </a:tr>
              <a:tr h="302161">
                <a:tc>
                  <a:txBody>
                    <a:bodyPr/>
                    <a:lstStyle/>
                    <a:p>
                      <a:pPr algn="ctr" rtl="0" fontAlgn="ctr"/>
                      <a:r>
                        <a:rPr lang="fr-FR" sz="1600" u="none" strike="noStrike" dirty="0">
                          <a:effectLst/>
                        </a:rPr>
                        <a:t>Interprétation</a:t>
                      </a:r>
                      <a:endParaRPr lang="fr-FR" sz="1600" b="1" i="0" u="none" strike="noStrike" dirty="0">
                        <a:solidFill>
                          <a:srgbClr val="FFFFFF"/>
                        </a:solidFill>
                        <a:effectLst/>
                        <a:latin typeface="Verdana"/>
                      </a:endParaRPr>
                    </a:p>
                  </a:txBody>
                  <a:tcPr marL="9524" marR="9524" marT="9527" marB="0" anchor="ctr"/>
                </a:tc>
                <a:tc>
                  <a:txBody>
                    <a:bodyPr/>
                    <a:lstStyle/>
                    <a:p>
                      <a:pPr algn="ctr" fontAlgn="ctr"/>
                      <a:r>
                        <a:rPr lang="fr-FR" sz="1800" u="none" strike="noStrike" dirty="0">
                          <a:effectLst/>
                        </a:rPr>
                        <a:t> </a:t>
                      </a:r>
                      <a:endParaRPr lang="fr-FR" sz="1800" b="0" i="0" u="none" strike="noStrike" dirty="0">
                        <a:solidFill>
                          <a:srgbClr val="000000"/>
                        </a:solidFill>
                        <a:effectLst/>
                        <a:latin typeface="Arial"/>
                      </a:endParaRPr>
                    </a:p>
                  </a:txBody>
                  <a:tcPr marL="9524" marR="9524" marT="9527" marB="0" anchor="ctr">
                    <a:solidFill>
                      <a:srgbClr val="FFC000"/>
                    </a:solidFill>
                  </a:tcPr>
                </a:tc>
                <a:tc>
                  <a:txBody>
                    <a:bodyPr/>
                    <a:lstStyle/>
                    <a:p>
                      <a:pPr algn="ctr" fontAlgn="ctr"/>
                      <a:r>
                        <a:rPr lang="fr-FR" sz="1800" u="none" strike="noStrike" dirty="0">
                          <a:effectLst/>
                        </a:rPr>
                        <a:t> </a:t>
                      </a:r>
                      <a:endParaRPr lang="fr-FR" sz="1800" b="0" i="0" u="none" strike="noStrike" dirty="0">
                        <a:solidFill>
                          <a:srgbClr val="000000"/>
                        </a:solidFill>
                        <a:effectLst/>
                        <a:latin typeface="Arial"/>
                      </a:endParaRPr>
                    </a:p>
                  </a:txBody>
                  <a:tcPr marL="9524" marR="9524" marT="9527" marB="0" anchor="ctr">
                    <a:solidFill>
                      <a:srgbClr val="FF0000"/>
                    </a:solidFill>
                  </a:tcPr>
                </a:tc>
                <a:tc>
                  <a:txBody>
                    <a:bodyPr/>
                    <a:lstStyle/>
                    <a:p>
                      <a:pPr algn="ctr" fontAlgn="ctr"/>
                      <a:r>
                        <a:rPr lang="fr-FR" sz="1800" u="none" strike="noStrike" dirty="0">
                          <a:effectLst/>
                        </a:rPr>
                        <a:t> </a:t>
                      </a:r>
                      <a:endParaRPr lang="fr-FR" sz="1800" b="0" i="0" u="none" strike="noStrike" dirty="0">
                        <a:solidFill>
                          <a:srgbClr val="000000"/>
                        </a:solidFill>
                        <a:effectLst/>
                        <a:latin typeface="Arial"/>
                      </a:endParaRPr>
                    </a:p>
                  </a:txBody>
                  <a:tcPr marL="9524" marR="9524" marT="9527" marB="0" anchor="ctr">
                    <a:solidFill>
                      <a:srgbClr val="FFC000"/>
                    </a:solidFill>
                  </a:tcPr>
                </a:tc>
                <a:tc>
                  <a:txBody>
                    <a:bodyPr/>
                    <a:lstStyle/>
                    <a:p>
                      <a:pPr algn="ctr" fontAlgn="ctr"/>
                      <a:r>
                        <a:rPr lang="fr-FR" sz="1800" u="none" strike="noStrike" dirty="0">
                          <a:effectLst/>
                        </a:rPr>
                        <a:t> </a:t>
                      </a:r>
                      <a:endParaRPr lang="fr-FR" sz="1800" b="0" i="0" u="none" strike="noStrike" dirty="0">
                        <a:solidFill>
                          <a:srgbClr val="000000"/>
                        </a:solidFill>
                        <a:effectLst/>
                        <a:latin typeface="Arial"/>
                      </a:endParaRPr>
                    </a:p>
                  </a:txBody>
                  <a:tcPr marL="9524" marR="9524" marT="9527" marB="0" anchor="ctr">
                    <a:solidFill>
                      <a:srgbClr val="00B050"/>
                    </a:solidFill>
                  </a:tcPr>
                </a:tc>
                <a:extLst>
                  <a:ext uri="{0D108BD9-81ED-4DB2-BD59-A6C34878D82A}">
                    <a16:rowId xmlns:a16="http://schemas.microsoft.com/office/drawing/2014/main" val="10004"/>
                  </a:ext>
                </a:extLst>
              </a:tr>
            </a:tbl>
          </a:graphicData>
        </a:graphic>
      </p:graphicFrame>
      <p:graphicFrame>
        <p:nvGraphicFramePr>
          <p:cNvPr id="13" name="Graphique 12"/>
          <p:cNvGraphicFramePr>
            <a:graphicFrameLocks/>
          </p:cNvGraphicFramePr>
          <p:nvPr/>
        </p:nvGraphicFramePr>
        <p:xfrm>
          <a:off x="1816606" y="3260952"/>
          <a:ext cx="5462785" cy="33853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au 14"/>
          <p:cNvGraphicFramePr>
            <a:graphicFrameLocks noGrp="1"/>
          </p:cNvGraphicFramePr>
          <p:nvPr/>
        </p:nvGraphicFramePr>
        <p:xfrm>
          <a:off x="6858001" y="328613"/>
          <a:ext cx="3540125" cy="1168400"/>
        </p:xfrm>
        <a:graphic>
          <a:graphicData uri="http://schemas.openxmlformats.org/drawingml/2006/table">
            <a:tbl>
              <a:tblPr firstRow="1" bandRow="1">
                <a:tableStyleId>{5C22544A-7EE6-4342-B048-85BDC9FD1C3A}</a:tableStyleId>
              </a:tblPr>
              <a:tblGrid>
                <a:gridCol w="1811286">
                  <a:extLst>
                    <a:ext uri="{9D8B030D-6E8A-4147-A177-3AD203B41FA5}">
                      <a16:colId xmlns:a16="http://schemas.microsoft.com/office/drawing/2014/main" val="20000"/>
                    </a:ext>
                  </a:extLst>
                </a:gridCol>
                <a:gridCol w="1728839">
                  <a:extLst>
                    <a:ext uri="{9D8B030D-6E8A-4147-A177-3AD203B41FA5}">
                      <a16:colId xmlns:a16="http://schemas.microsoft.com/office/drawing/2014/main" val="20001"/>
                    </a:ext>
                  </a:extLst>
                </a:gridCol>
              </a:tblGrid>
              <a:tr h="285788">
                <a:tc>
                  <a:txBody>
                    <a:bodyPr/>
                    <a:lstStyle/>
                    <a:p>
                      <a:pPr algn="ctr"/>
                      <a:r>
                        <a:rPr lang="fr-FR" sz="1200" b="1" dirty="0" smtClean="0"/>
                        <a:t>résultat</a:t>
                      </a:r>
                      <a:endParaRPr lang="fr-FR" sz="1200" b="1" dirty="0"/>
                    </a:p>
                  </a:txBody>
                  <a:tcPr marL="91474" marR="91474" marT="45708" marB="45708"/>
                </a:tc>
                <a:tc>
                  <a:txBody>
                    <a:bodyPr/>
                    <a:lstStyle/>
                    <a:p>
                      <a:pPr algn="ctr"/>
                      <a:r>
                        <a:rPr lang="fr-FR" sz="1200" dirty="0" smtClean="0"/>
                        <a:t>Interprétation</a:t>
                      </a:r>
                      <a:endParaRPr lang="fr-FR" sz="1200" dirty="0"/>
                    </a:p>
                  </a:txBody>
                  <a:tcPr marL="91474" marR="91474" marT="45708" marB="45708"/>
                </a:tc>
                <a:extLst>
                  <a:ext uri="{0D108BD9-81ED-4DB2-BD59-A6C34878D82A}">
                    <a16:rowId xmlns:a16="http://schemas.microsoft.com/office/drawing/2014/main" val="10000"/>
                  </a:ext>
                </a:extLst>
              </a:tr>
              <a:tr h="294204">
                <a:tc>
                  <a:txBody>
                    <a:bodyPr/>
                    <a:lstStyle/>
                    <a:p>
                      <a:pPr algn="l"/>
                      <a:r>
                        <a:rPr lang="fr-FR" sz="1200" b="1" dirty="0" smtClean="0"/>
                        <a:t>&lt;20% à la cible</a:t>
                      </a:r>
                      <a:endParaRPr lang="fr-FR" sz="1200" b="1" dirty="0"/>
                    </a:p>
                  </a:txBody>
                  <a:tcPr marL="91474" marR="91474" marT="45708" marB="45708"/>
                </a:tc>
                <a:tc>
                  <a:txBody>
                    <a:bodyPr/>
                    <a:lstStyle/>
                    <a:p>
                      <a:pPr algn="ctr"/>
                      <a:endParaRPr lang="fr-FR" sz="1200" dirty="0"/>
                    </a:p>
                  </a:txBody>
                  <a:tcPr marL="91474" marR="91474" marT="45708" marB="45708">
                    <a:solidFill>
                      <a:srgbClr val="FF0000"/>
                    </a:solidFill>
                  </a:tcPr>
                </a:tc>
                <a:extLst>
                  <a:ext uri="{0D108BD9-81ED-4DB2-BD59-A6C34878D82A}">
                    <a16:rowId xmlns:a16="http://schemas.microsoft.com/office/drawing/2014/main" val="10001"/>
                  </a:ext>
                </a:extLst>
              </a:tr>
              <a:tr h="294204">
                <a:tc>
                  <a:txBody>
                    <a:bodyPr/>
                    <a:lstStyle/>
                    <a:p>
                      <a:pPr algn="l"/>
                      <a:r>
                        <a:rPr lang="fr-FR" sz="1200" b="1" dirty="0" smtClean="0"/>
                        <a:t>&lt;10%</a:t>
                      </a:r>
                      <a:r>
                        <a:rPr lang="fr-FR" sz="1200" b="1" baseline="0" dirty="0" smtClean="0"/>
                        <a:t> </a:t>
                      </a:r>
                      <a:r>
                        <a:rPr lang="fr-FR" sz="1200" b="1" dirty="0" smtClean="0"/>
                        <a:t>à</a:t>
                      </a:r>
                      <a:r>
                        <a:rPr lang="fr-FR" sz="1200" b="1" baseline="0" dirty="0" smtClean="0"/>
                        <a:t> la cible </a:t>
                      </a:r>
                      <a:endParaRPr lang="fr-FR" sz="1200" b="1" dirty="0"/>
                    </a:p>
                  </a:txBody>
                  <a:tcPr marL="91474" marR="91474" marT="45708" marB="45708"/>
                </a:tc>
                <a:tc>
                  <a:txBody>
                    <a:bodyPr/>
                    <a:lstStyle/>
                    <a:p>
                      <a:pPr algn="ctr"/>
                      <a:endParaRPr lang="fr-FR" sz="1200" dirty="0"/>
                    </a:p>
                  </a:txBody>
                  <a:tcPr marL="91474" marR="91474" marT="45708" marB="45708">
                    <a:solidFill>
                      <a:srgbClr val="FFC000"/>
                    </a:solidFill>
                  </a:tcPr>
                </a:tc>
                <a:extLst>
                  <a:ext uri="{0D108BD9-81ED-4DB2-BD59-A6C34878D82A}">
                    <a16:rowId xmlns:a16="http://schemas.microsoft.com/office/drawing/2014/main" val="10002"/>
                  </a:ext>
                </a:extLst>
              </a:tr>
              <a:tr h="294204">
                <a:tc>
                  <a:txBody>
                    <a:bodyPr/>
                    <a:lstStyle/>
                    <a:p>
                      <a:pPr algn="l"/>
                      <a:r>
                        <a:rPr lang="fr-FR" sz="1200" b="1" dirty="0" smtClean="0"/>
                        <a:t>&gt;= à la cible</a:t>
                      </a:r>
                      <a:endParaRPr lang="fr-FR" sz="1200" b="1" dirty="0"/>
                    </a:p>
                  </a:txBody>
                  <a:tcPr marL="91474" marR="91474" marT="45708" marB="45708"/>
                </a:tc>
                <a:tc>
                  <a:txBody>
                    <a:bodyPr/>
                    <a:lstStyle/>
                    <a:p>
                      <a:pPr algn="ctr"/>
                      <a:endParaRPr lang="fr-FR" sz="1200" dirty="0"/>
                    </a:p>
                  </a:txBody>
                  <a:tcPr marL="91474" marR="91474" marT="45708" marB="45708">
                    <a:solidFill>
                      <a:srgbClr val="00B05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3944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2006233" y="-171400"/>
            <a:ext cx="8229600" cy="1143000"/>
          </a:xfrm>
        </p:spPr>
        <p:txBody>
          <a:bodyPr/>
          <a:lstStyle/>
          <a:p>
            <a:pPr algn="ctr"/>
            <a:r>
              <a:rPr lang="fr-FR" altLang="fr-FR" sz="2000" b="1" dirty="0" smtClean="0"/>
              <a:t>Mesurer </a:t>
            </a:r>
            <a:r>
              <a:rPr lang="fr-FR" altLang="fr-FR" sz="2000" b="1" dirty="0"/>
              <a:t>la performance par rapport aux objectifs: Exemple </a:t>
            </a:r>
            <a:r>
              <a:rPr lang="fr-FR" altLang="fr-FR" sz="2000" b="1" u="sng" dirty="0"/>
              <a:t>MDPH</a:t>
            </a:r>
          </a:p>
        </p:txBody>
      </p:sp>
      <p:sp>
        <p:nvSpPr>
          <p:cNvPr id="4" name="Espace réservé du numéro de diapositive 3"/>
          <p:cNvSpPr>
            <a:spLocks noGrp="1"/>
          </p:cNvSpPr>
          <p:nvPr>
            <p:ph type="sldNum" sz="quarter" idx="12"/>
          </p:nvPr>
        </p:nvSpPr>
        <p:spPr/>
        <p:txBody>
          <a:bodyPr/>
          <a:lstStyle/>
          <a:p>
            <a:pPr>
              <a:defRPr/>
            </a:pPr>
            <a:fld id="{9FE15248-C5F9-4787-BB5F-39061ECBA9CD}" type="slidenum">
              <a:rPr lang="fr-FR" smtClean="0"/>
              <a:pPr>
                <a:defRPr/>
              </a:pPr>
              <a:t>56</a:t>
            </a:fld>
            <a:endParaRPr lang="fr-FR" dirty="0"/>
          </a:p>
        </p:txBody>
      </p:sp>
      <p:pic>
        <p:nvPicPr>
          <p:cNvPr id="19463" name="Picture 7"/>
          <p:cNvPicPr>
            <a:picLocks noChangeAspect="1" noChangeArrowheads="1"/>
          </p:cNvPicPr>
          <p:nvPr/>
        </p:nvPicPr>
        <p:blipFill>
          <a:blip r:embed="rId3"/>
          <a:srcRect/>
          <a:stretch>
            <a:fillRect/>
          </a:stretch>
        </p:blipFill>
        <p:spPr bwMode="auto">
          <a:xfrm>
            <a:off x="1539875" y="908050"/>
            <a:ext cx="9144000" cy="5949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62151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1981200" y="-77214"/>
            <a:ext cx="8229600" cy="1143000"/>
          </a:xfrm>
        </p:spPr>
        <p:txBody>
          <a:bodyPr/>
          <a:lstStyle/>
          <a:p>
            <a:pPr algn="ctr"/>
            <a:r>
              <a:rPr lang="fr-FR" altLang="fr-FR" sz="2000" b="1" dirty="0"/>
              <a:t>V/Mesurer la performance par rapport aux objectifs: Exemple </a:t>
            </a:r>
            <a:r>
              <a:rPr lang="fr-FR" altLang="fr-FR" sz="2000" b="1" u="sng" dirty="0"/>
              <a:t>Transport</a:t>
            </a:r>
            <a:endParaRPr lang="fr-FR" altLang="fr-FR" sz="2000" b="1" dirty="0"/>
          </a:p>
        </p:txBody>
      </p:sp>
      <p:sp>
        <p:nvSpPr>
          <p:cNvPr id="3" name="Espace réservé du numéro de diapositive 2"/>
          <p:cNvSpPr>
            <a:spLocks noGrp="1"/>
          </p:cNvSpPr>
          <p:nvPr>
            <p:ph type="sldNum" sz="quarter" idx="12"/>
          </p:nvPr>
        </p:nvSpPr>
        <p:spPr/>
        <p:txBody>
          <a:bodyPr/>
          <a:lstStyle/>
          <a:p>
            <a:pPr>
              <a:defRPr/>
            </a:pPr>
            <a:fld id="{A546A9D7-6538-46EB-B85E-7743704C194B}" type="slidenum">
              <a:rPr lang="fr-FR" smtClean="0"/>
              <a:pPr>
                <a:defRPr/>
              </a:pPr>
              <a:t>57</a:t>
            </a:fld>
            <a:endParaRPr lang="fr-FR" dirty="0"/>
          </a:p>
        </p:txBody>
      </p:sp>
      <p:graphicFrame>
        <p:nvGraphicFramePr>
          <p:cNvPr id="4" name="Chart 6"/>
          <p:cNvGraphicFramePr>
            <a:graphicFrameLocks/>
          </p:cNvGraphicFramePr>
          <p:nvPr/>
        </p:nvGraphicFramePr>
        <p:xfrm>
          <a:off x="1631504" y="1015560"/>
          <a:ext cx="8712968" cy="4069625"/>
        </p:xfrm>
        <a:graphic>
          <a:graphicData uri="http://schemas.openxmlformats.org/drawingml/2006/chart">
            <c:chart xmlns:c="http://schemas.openxmlformats.org/drawingml/2006/chart" xmlns:r="http://schemas.openxmlformats.org/officeDocument/2006/relationships" r:id="rId3"/>
          </a:graphicData>
        </a:graphic>
      </p:graphicFrame>
      <p:sp>
        <p:nvSpPr>
          <p:cNvPr id="2" name="Légende encadrée avec une bordure 1 1"/>
          <p:cNvSpPr/>
          <p:nvPr/>
        </p:nvSpPr>
        <p:spPr>
          <a:xfrm>
            <a:off x="8399464" y="1493839"/>
            <a:ext cx="1296987" cy="377825"/>
          </a:xfrm>
          <a:prstGeom prst="accentBorderCallout1">
            <a:avLst>
              <a:gd name="adj1" fmla="val 35557"/>
              <a:gd name="adj2" fmla="val -6374"/>
              <a:gd name="adj3" fmla="val 556678"/>
              <a:gd name="adj4" fmla="val 9806"/>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fr-FR" sz="1100" dirty="0"/>
              <a:t>Grandes Vacances</a:t>
            </a:r>
          </a:p>
        </p:txBody>
      </p:sp>
      <p:sp>
        <p:nvSpPr>
          <p:cNvPr id="8" name="Flèche droite 7"/>
          <p:cNvSpPr/>
          <p:nvPr/>
        </p:nvSpPr>
        <p:spPr>
          <a:xfrm>
            <a:off x="1790701" y="5746751"/>
            <a:ext cx="2663825" cy="1065213"/>
          </a:xfrm>
          <a:prstGeom prst="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Conforme à la cible</a:t>
            </a:r>
          </a:p>
        </p:txBody>
      </p:sp>
      <p:sp>
        <p:nvSpPr>
          <p:cNvPr id="10" name="Flèche droite 9"/>
          <p:cNvSpPr/>
          <p:nvPr/>
        </p:nvSpPr>
        <p:spPr>
          <a:xfrm>
            <a:off x="4727575" y="5761038"/>
            <a:ext cx="3671888" cy="10668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Constat de l'éloignement</a:t>
            </a:r>
          </a:p>
        </p:txBody>
      </p:sp>
      <p:sp>
        <p:nvSpPr>
          <p:cNvPr id="11" name="Flèche droite 10"/>
          <p:cNvSpPr/>
          <p:nvPr/>
        </p:nvSpPr>
        <p:spPr>
          <a:xfrm>
            <a:off x="8759826" y="5740401"/>
            <a:ext cx="1584325" cy="10652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Déviation complète</a:t>
            </a:r>
          </a:p>
        </p:txBody>
      </p:sp>
      <p:sp>
        <p:nvSpPr>
          <p:cNvPr id="12" name="Légende encadrée avec une bordure 1 11"/>
          <p:cNvSpPr/>
          <p:nvPr/>
        </p:nvSpPr>
        <p:spPr>
          <a:xfrm>
            <a:off x="4557714" y="1871664"/>
            <a:ext cx="935037" cy="554037"/>
          </a:xfrm>
          <a:prstGeom prst="accentBorderCallout1">
            <a:avLst>
              <a:gd name="adj1" fmla="val 18750"/>
              <a:gd name="adj2" fmla="val -8333"/>
              <a:gd name="adj3" fmla="val 330120"/>
              <a:gd name="adj4" fmla="val 3885"/>
            </a:avLst>
          </a:prstGeom>
          <a:solidFill>
            <a:srgbClr val="002060"/>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fr-FR" dirty="0"/>
              <a:t>Grandes Vacances</a:t>
            </a:r>
          </a:p>
        </p:txBody>
      </p:sp>
      <p:sp>
        <p:nvSpPr>
          <p:cNvPr id="20490" name="ZoneTexte 8"/>
          <p:cNvSpPr txBox="1">
            <a:spLocks noChangeArrowheads="1"/>
          </p:cNvSpPr>
          <p:nvPr/>
        </p:nvSpPr>
        <p:spPr bwMode="auto">
          <a:xfrm>
            <a:off x="1790700" y="5218114"/>
            <a:ext cx="8553450" cy="46166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à"/>
              <a:defRPr sz="3200">
                <a:solidFill>
                  <a:schemeClr val="tx1"/>
                </a:solidFill>
                <a:latin typeface="Verdana" pitchFamily="34" charset="0"/>
              </a:defRPr>
            </a:lvl1pPr>
            <a:lvl2pPr marL="742950" indent="-285750" eaLnBrk="0" hangingPunct="0">
              <a:spcBef>
                <a:spcPct val="20000"/>
              </a:spcBef>
              <a:buClr>
                <a:schemeClr val="hlink"/>
              </a:buClr>
              <a:buFont typeface="Wingdings" pitchFamily="2" charset="2"/>
              <a:buChar char="§"/>
              <a:defRPr sz="2800">
                <a:solidFill>
                  <a:schemeClr val="tx1"/>
                </a:solidFill>
                <a:latin typeface="Verdana" pitchFamily="34" charset="0"/>
              </a:defRPr>
            </a:lvl2pPr>
            <a:lvl3pPr marL="1143000" indent="-228600" eaLnBrk="0" hangingPunct="0">
              <a:spcBef>
                <a:spcPct val="20000"/>
              </a:spcBef>
              <a:buClr>
                <a:schemeClr val="folHlink"/>
              </a:buClr>
              <a:buChar char="•"/>
              <a:defRPr sz="2400">
                <a:solidFill>
                  <a:schemeClr val="tx1"/>
                </a:solidFill>
                <a:latin typeface="Verdana" pitchFamily="34" charset="0"/>
              </a:defRPr>
            </a:lvl3pPr>
            <a:lvl4pPr marL="1600200" indent="-228600" eaLnBrk="0" hangingPunct="0">
              <a:spcBef>
                <a:spcPct val="20000"/>
              </a:spcBef>
              <a:buClr>
                <a:srgbClr val="D60093"/>
              </a:buClr>
              <a:buFont typeface="Arial" charset="0"/>
              <a:buChar char="–"/>
              <a:defRPr sz="2000">
                <a:solidFill>
                  <a:schemeClr val="tx1"/>
                </a:solidFill>
                <a:latin typeface="Verdana" pitchFamily="34" charset="0"/>
              </a:defRPr>
            </a:lvl4pPr>
            <a:lvl5pPr marL="2057400" indent="-228600" eaLnBrk="0" hangingPunct="0">
              <a:spcBef>
                <a:spcPct val="20000"/>
              </a:spcBef>
              <a:buClr>
                <a:schemeClr val="bg2"/>
              </a:buClr>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bg2"/>
              </a:buClr>
              <a:buFont typeface="Arial" charset="0"/>
              <a:buChar char="»"/>
              <a:defRPr sz="2000">
                <a:solidFill>
                  <a:schemeClr val="tx1"/>
                </a:solidFill>
                <a:latin typeface="Verdana" pitchFamily="34" charset="0"/>
              </a:defRPr>
            </a:lvl9pPr>
          </a:lstStyle>
          <a:p>
            <a:pPr algn="ctr" eaLnBrk="1" hangingPunct="1">
              <a:spcBef>
                <a:spcPct val="0"/>
              </a:spcBef>
              <a:buClrTx/>
              <a:buFontTx/>
              <a:buNone/>
            </a:pPr>
            <a:r>
              <a:rPr lang="fr-FR" altLang="en-US" sz="2400">
                <a:solidFill>
                  <a:schemeClr val="bg1"/>
                </a:solidFill>
                <a:latin typeface="Arial" charset="0"/>
              </a:rPr>
              <a:t>Interprétation / Analyse</a:t>
            </a:r>
          </a:p>
        </p:txBody>
      </p:sp>
    </p:spTree>
    <p:extLst>
      <p:ext uri="{BB962C8B-B14F-4D97-AF65-F5344CB8AC3E}">
        <p14:creationId xmlns:p14="http://schemas.microsoft.com/office/powerpoint/2010/main" val="42858193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31951" y="2041526"/>
            <a:ext cx="10560049" cy="46275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800">
              <a:solidFill>
                <a:srgbClr val="002060"/>
              </a:solidFill>
            </a:endParaRPr>
          </a:p>
        </p:txBody>
      </p:sp>
      <p:sp>
        <p:nvSpPr>
          <p:cNvPr id="2" name="Rectangle à coins arrondis 1"/>
          <p:cNvSpPr/>
          <p:nvPr/>
        </p:nvSpPr>
        <p:spPr>
          <a:xfrm>
            <a:off x="1631950" y="1268413"/>
            <a:ext cx="8567738" cy="792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400">
              <a:solidFill>
                <a:srgbClr val="FFFFFF"/>
              </a:solidFill>
            </a:endParaRPr>
          </a:p>
        </p:txBody>
      </p:sp>
      <p:sp>
        <p:nvSpPr>
          <p:cNvPr id="8196" name="Rectangle 2"/>
          <p:cNvSpPr>
            <a:spLocks noGrp="1" noChangeArrowheads="1"/>
          </p:cNvSpPr>
          <p:nvPr>
            <p:ph type="title"/>
          </p:nvPr>
        </p:nvSpPr>
        <p:spPr>
          <a:xfrm>
            <a:off x="3071813" y="117475"/>
            <a:ext cx="7416800" cy="719138"/>
          </a:xfrm>
        </p:spPr>
        <p:txBody>
          <a:bodyPr>
            <a:normAutofit fontScale="90000"/>
          </a:bodyPr>
          <a:lstStyle/>
          <a:p>
            <a:pPr>
              <a:lnSpc>
                <a:spcPts val="2900"/>
              </a:lnSpc>
            </a:pPr>
            <a:r>
              <a:rPr lang="fr-FR" altLang="fr-FR" sz="1800" b="1" dirty="0"/>
              <a:t>Zoom sur les indicateurs</a:t>
            </a:r>
            <a:br>
              <a:rPr lang="fr-FR" altLang="fr-FR" sz="1800" b="1" dirty="0"/>
            </a:br>
            <a:r>
              <a:rPr lang="fr-FR" altLang="fr-FR" sz="1600" b="1" i="1" dirty="0"/>
              <a:t>Les différents types d’indicateurs</a:t>
            </a:r>
            <a:endParaRPr lang="fr-FR" altLang="fr-FR" sz="1600" i="1" dirty="0"/>
          </a:p>
        </p:txBody>
      </p:sp>
      <p:sp>
        <p:nvSpPr>
          <p:cNvPr id="8197" name="Espace réservé du numéro de diapositive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AD4B0B-61B9-4CCE-B5CB-B106FE687E39}" type="slidenum">
              <a:rPr lang="fr-FR" altLang="fr-FR" sz="1600" smtClean="0">
                <a:solidFill>
                  <a:srgbClr val="002060"/>
                </a:solidFill>
              </a:rPr>
              <a:pPr eaLnBrk="1" hangingPunct="1"/>
              <a:t>58</a:t>
            </a:fld>
            <a:endParaRPr lang="fr-FR" altLang="fr-FR" sz="1600" smtClean="0">
              <a:solidFill>
                <a:srgbClr val="002060"/>
              </a:solidFill>
            </a:endParaRPr>
          </a:p>
        </p:txBody>
      </p:sp>
      <p:sp>
        <p:nvSpPr>
          <p:cNvPr id="18436" name="Espace réservé du contenu 1"/>
          <p:cNvSpPr>
            <a:spLocks noGrp="1"/>
          </p:cNvSpPr>
          <p:nvPr>
            <p:ph idx="1"/>
          </p:nvPr>
        </p:nvSpPr>
        <p:spPr>
          <a:xfrm>
            <a:off x="2640014" y="1268414"/>
            <a:ext cx="7056437" cy="547687"/>
          </a:xfrm>
          <a:solidFill>
            <a:schemeClr val="bg1"/>
          </a:solidFill>
          <a:ln>
            <a:miter lim="800000"/>
            <a:headEnd/>
            <a:tailEnd/>
          </a:ln>
        </p:spPr>
        <p:txBody>
          <a:bodyPr vert="horz" lIns="91440" tIns="144000" rIns="91440" bIns="45720" rtlCol="0">
            <a:normAutofit/>
          </a:bodyPr>
          <a:lstStyle/>
          <a:p>
            <a:pPr marL="0" indent="0" algn="just">
              <a:lnSpc>
                <a:spcPts val="1438"/>
              </a:lnSpc>
              <a:spcBef>
                <a:spcPts val="1200"/>
              </a:spcBef>
              <a:buNone/>
              <a:defRPr/>
            </a:pPr>
            <a:r>
              <a:rPr lang="fr-FR" sz="3200" b="1" dirty="0">
                <a:solidFill>
                  <a:srgbClr val="002060"/>
                </a:solidFill>
              </a:rPr>
              <a:t>Des indicateurs pour mesurer quoi ?</a:t>
            </a:r>
          </a:p>
          <a:p>
            <a:pPr marL="914400" lvl="2" indent="0" algn="just">
              <a:lnSpc>
                <a:spcPts val="1438"/>
              </a:lnSpc>
              <a:spcBef>
                <a:spcPts val="600"/>
              </a:spcBef>
              <a:buNone/>
              <a:defRPr/>
            </a:pPr>
            <a:endParaRPr lang="fr-FR" sz="3200" b="1" dirty="0"/>
          </a:p>
          <a:p>
            <a:pPr marL="0" indent="0" algn="just">
              <a:lnSpc>
                <a:spcPts val="1438"/>
              </a:lnSpc>
              <a:spcBef>
                <a:spcPts val="1200"/>
              </a:spcBef>
              <a:buNone/>
              <a:defRPr/>
            </a:pPr>
            <a:endParaRPr lang="fr-FR" sz="1800" b="1" dirty="0"/>
          </a:p>
          <a:p>
            <a:pPr algn="just">
              <a:lnSpc>
                <a:spcPts val="1438"/>
              </a:lnSpc>
              <a:spcBef>
                <a:spcPts val="1200"/>
              </a:spcBef>
              <a:defRPr/>
            </a:pPr>
            <a:endParaRPr lang="fr-FR" sz="1800" b="1" dirty="0"/>
          </a:p>
          <a:p>
            <a:pPr lvl="1" algn="just">
              <a:lnSpc>
                <a:spcPts val="1438"/>
              </a:lnSpc>
              <a:spcBef>
                <a:spcPts val="1200"/>
              </a:spcBef>
              <a:defRPr/>
            </a:pPr>
            <a:endParaRPr lang="fr-FR" sz="1800" dirty="0"/>
          </a:p>
          <a:p>
            <a:pPr marL="914400" lvl="2" indent="0" algn="just">
              <a:lnSpc>
                <a:spcPts val="1438"/>
              </a:lnSpc>
              <a:spcBef>
                <a:spcPts val="1200"/>
              </a:spcBef>
              <a:buNone/>
              <a:defRPr/>
            </a:pPr>
            <a:endParaRPr lang="fr-FR" sz="3200" dirty="0"/>
          </a:p>
        </p:txBody>
      </p:sp>
      <p:sp>
        <p:nvSpPr>
          <p:cNvPr id="4" name="Rectangle à coins arrondis 3"/>
          <p:cNvSpPr/>
          <p:nvPr/>
        </p:nvSpPr>
        <p:spPr>
          <a:xfrm>
            <a:off x="1774825" y="2205038"/>
            <a:ext cx="2641600" cy="647700"/>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b="1" dirty="0">
                <a:solidFill>
                  <a:srgbClr val="002060"/>
                </a:solidFill>
              </a:rPr>
              <a:t>Indicateurs d’activité</a:t>
            </a:r>
          </a:p>
        </p:txBody>
      </p:sp>
      <p:sp>
        <p:nvSpPr>
          <p:cNvPr id="6" name="Flèche droite 5"/>
          <p:cNvSpPr/>
          <p:nvPr/>
        </p:nvSpPr>
        <p:spPr>
          <a:xfrm>
            <a:off x="4595678" y="2384884"/>
            <a:ext cx="420202" cy="36004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fr-FR" sz="2400">
              <a:solidFill>
                <a:srgbClr val="002060"/>
              </a:solidFill>
            </a:endParaRPr>
          </a:p>
        </p:txBody>
      </p: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938" y="1196976"/>
            <a:ext cx="10922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Espace réservé du contenu 1"/>
          <p:cNvSpPr txBox="1">
            <a:spLocks/>
          </p:cNvSpPr>
          <p:nvPr/>
        </p:nvSpPr>
        <p:spPr bwMode="auto">
          <a:xfrm>
            <a:off x="5149850" y="2205038"/>
            <a:ext cx="5099050" cy="647700"/>
          </a:xfrm>
          <a:prstGeom prst="rect">
            <a:avLst/>
          </a:prstGeom>
          <a:solidFill>
            <a:schemeClr val="bg1"/>
          </a:solidFill>
          <a:ln>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342900" indent="-342900" algn="l" rtl="0" eaLnBrk="0" fontAlgn="base" hangingPunct="0">
              <a:spcBef>
                <a:spcPct val="20000"/>
              </a:spcBef>
              <a:spcAft>
                <a:spcPct val="0"/>
              </a:spcAft>
              <a:buClr>
                <a:schemeClr val="accent2"/>
              </a:buClr>
              <a:buFont typeface="Wingdings" pitchFamily="2" charset="2"/>
              <a:buChar char="à"/>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D60093"/>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9pPr>
          </a:lstStyle>
          <a:p>
            <a:pPr lvl="1" algn="just">
              <a:lnSpc>
                <a:spcPts val="1438"/>
              </a:lnSpc>
              <a:spcBef>
                <a:spcPts val="1800"/>
              </a:spcBef>
              <a:defRPr/>
            </a:pPr>
            <a:r>
              <a:rPr lang="fr-FR" sz="1600" b="1" dirty="0">
                <a:solidFill>
                  <a:srgbClr val="002060"/>
                </a:solidFill>
              </a:rPr>
              <a:t>Mesure du volume de travail exprimé en unités</a:t>
            </a:r>
          </a:p>
          <a:p>
            <a:pPr lvl="2" algn="just">
              <a:lnSpc>
                <a:spcPts val="1438"/>
              </a:lnSpc>
              <a:spcBef>
                <a:spcPts val="600"/>
              </a:spcBef>
              <a:defRPr/>
            </a:pPr>
            <a:r>
              <a:rPr lang="fr-FR" sz="1600" dirty="0">
                <a:solidFill>
                  <a:srgbClr val="002060"/>
                </a:solidFill>
              </a:rPr>
              <a:t>Nombre de dossiers traités dans l’année</a:t>
            </a:r>
          </a:p>
          <a:p>
            <a:pPr marL="1371600" lvl="3" indent="0" algn="just">
              <a:lnSpc>
                <a:spcPts val="1438"/>
              </a:lnSpc>
              <a:spcBef>
                <a:spcPts val="600"/>
              </a:spcBef>
              <a:buNone/>
              <a:defRPr/>
            </a:pPr>
            <a:endParaRPr lang="fr-FR" sz="800" b="1" dirty="0">
              <a:solidFill>
                <a:srgbClr val="002060"/>
              </a:solidFill>
            </a:endParaRPr>
          </a:p>
          <a:p>
            <a:pPr marL="0" indent="0" algn="just">
              <a:lnSpc>
                <a:spcPts val="1438"/>
              </a:lnSpc>
              <a:spcBef>
                <a:spcPts val="1200"/>
              </a:spcBef>
              <a:buNone/>
              <a:defRPr/>
            </a:pPr>
            <a:endParaRPr lang="fr-FR" sz="1100" b="1" dirty="0">
              <a:solidFill>
                <a:srgbClr val="002060"/>
              </a:solidFill>
            </a:endParaRPr>
          </a:p>
          <a:p>
            <a:pPr algn="just">
              <a:lnSpc>
                <a:spcPts val="1438"/>
              </a:lnSpc>
              <a:spcBef>
                <a:spcPts val="1200"/>
              </a:spcBef>
              <a:defRPr/>
            </a:pPr>
            <a:endParaRPr lang="fr-FR" sz="1100" b="1" dirty="0">
              <a:solidFill>
                <a:srgbClr val="002060"/>
              </a:solidFill>
            </a:endParaRPr>
          </a:p>
          <a:p>
            <a:pPr lvl="1" algn="just">
              <a:lnSpc>
                <a:spcPts val="1438"/>
              </a:lnSpc>
              <a:spcBef>
                <a:spcPts val="1200"/>
              </a:spcBef>
              <a:defRPr/>
            </a:pPr>
            <a:endParaRPr lang="fr-FR" sz="1100" dirty="0">
              <a:solidFill>
                <a:srgbClr val="002060"/>
              </a:solidFill>
            </a:endParaRPr>
          </a:p>
          <a:p>
            <a:pPr marL="914400" lvl="2" indent="0" algn="just">
              <a:lnSpc>
                <a:spcPts val="1438"/>
              </a:lnSpc>
              <a:spcBef>
                <a:spcPts val="1200"/>
              </a:spcBef>
              <a:buNone/>
              <a:defRPr/>
            </a:pPr>
            <a:endParaRPr lang="fr-FR" sz="1800" dirty="0">
              <a:solidFill>
                <a:srgbClr val="002060"/>
              </a:solidFill>
            </a:endParaRPr>
          </a:p>
        </p:txBody>
      </p:sp>
      <p:sp>
        <p:nvSpPr>
          <p:cNvPr id="17" name="Rectangle à coins arrondis 16"/>
          <p:cNvSpPr/>
          <p:nvPr/>
        </p:nvSpPr>
        <p:spPr>
          <a:xfrm>
            <a:off x="1774825" y="3068639"/>
            <a:ext cx="2641600" cy="936625"/>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b="1" dirty="0">
                <a:solidFill>
                  <a:srgbClr val="002060"/>
                </a:solidFill>
              </a:rPr>
              <a:t>Indicateurs de moyens</a:t>
            </a:r>
          </a:p>
        </p:txBody>
      </p:sp>
      <p:sp>
        <p:nvSpPr>
          <p:cNvPr id="18" name="Flèche droite 17"/>
          <p:cNvSpPr/>
          <p:nvPr/>
        </p:nvSpPr>
        <p:spPr>
          <a:xfrm>
            <a:off x="4595678" y="3429000"/>
            <a:ext cx="420202" cy="36004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fr-FR" sz="2400">
              <a:solidFill>
                <a:srgbClr val="002060"/>
              </a:solidFill>
            </a:endParaRPr>
          </a:p>
        </p:txBody>
      </p:sp>
      <p:sp>
        <p:nvSpPr>
          <p:cNvPr id="19" name="Espace réservé du contenu 1"/>
          <p:cNvSpPr txBox="1">
            <a:spLocks/>
          </p:cNvSpPr>
          <p:nvPr/>
        </p:nvSpPr>
        <p:spPr bwMode="auto">
          <a:xfrm>
            <a:off x="5149849" y="3068639"/>
            <a:ext cx="6427107" cy="936625"/>
          </a:xfrm>
          <a:prstGeom prst="rect">
            <a:avLst/>
          </a:prstGeom>
          <a:solidFill>
            <a:schemeClr val="bg1"/>
          </a:solidFill>
          <a:ln>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342900" indent="-342900" algn="l" rtl="0" eaLnBrk="0" fontAlgn="base" hangingPunct="0">
              <a:spcBef>
                <a:spcPct val="20000"/>
              </a:spcBef>
              <a:spcAft>
                <a:spcPct val="0"/>
              </a:spcAft>
              <a:buClr>
                <a:schemeClr val="accent2"/>
              </a:buClr>
              <a:buFont typeface="Wingdings" pitchFamily="2" charset="2"/>
              <a:buChar char="à"/>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D60093"/>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9pPr>
          </a:lstStyle>
          <a:p>
            <a:pPr lvl="1" algn="just">
              <a:lnSpc>
                <a:spcPts val="1438"/>
              </a:lnSpc>
              <a:spcBef>
                <a:spcPts val="1800"/>
              </a:spcBef>
              <a:defRPr/>
            </a:pPr>
            <a:r>
              <a:rPr lang="fr-FR" sz="1600" b="1" dirty="0">
                <a:solidFill>
                  <a:srgbClr val="002060"/>
                </a:solidFill>
              </a:rPr>
              <a:t>Mesure de la disponibilité, de l’affectation, du niveau de consommation des moyens humains, matériels, financiers</a:t>
            </a:r>
          </a:p>
          <a:p>
            <a:pPr lvl="2" algn="just">
              <a:lnSpc>
                <a:spcPts val="1438"/>
              </a:lnSpc>
              <a:spcBef>
                <a:spcPts val="600"/>
              </a:spcBef>
              <a:defRPr/>
            </a:pPr>
            <a:r>
              <a:rPr lang="fr-FR" sz="1600" dirty="0">
                <a:solidFill>
                  <a:srgbClr val="002060"/>
                </a:solidFill>
              </a:rPr>
              <a:t>Nombre d’agents affectés à la facturation des prestations APA</a:t>
            </a:r>
          </a:p>
          <a:p>
            <a:pPr marL="1371600" lvl="3" indent="0" algn="just">
              <a:lnSpc>
                <a:spcPts val="1438"/>
              </a:lnSpc>
              <a:spcBef>
                <a:spcPts val="600"/>
              </a:spcBef>
              <a:buNone/>
              <a:defRPr/>
            </a:pPr>
            <a:endParaRPr lang="fr-FR" sz="800" b="1" dirty="0">
              <a:solidFill>
                <a:srgbClr val="002060"/>
              </a:solidFill>
            </a:endParaRPr>
          </a:p>
          <a:p>
            <a:pPr marL="0" indent="0" algn="just">
              <a:lnSpc>
                <a:spcPts val="1438"/>
              </a:lnSpc>
              <a:spcBef>
                <a:spcPts val="1200"/>
              </a:spcBef>
              <a:buNone/>
              <a:defRPr/>
            </a:pPr>
            <a:endParaRPr lang="fr-FR" sz="1100" b="1" dirty="0">
              <a:solidFill>
                <a:srgbClr val="002060"/>
              </a:solidFill>
            </a:endParaRPr>
          </a:p>
          <a:p>
            <a:pPr algn="just">
              <a:lnSpc>
                <a:spcPts val="1438"/>
              </a:lnSpc>
              <a:spcBef>
                <a:spcPts val="1200"/>
              </a:spcBef>
              <a:defRPr/>
            </a:pPr>
            <a:endParaRPr lang="fr-FR" sz="1100" b="1" dirty="0">
              <a:solidFill>
                <a:srgbClr val="002060"/>
              </a:solidFill>
            </a:endParaRPr>
          </a:p>
          <a:p>
            <a:pPr lvl="1" algn="just">
              <a:lnSpc>
                <a:spcPts val="1438"/>
              </a:lnSpc>
              <a:spcBef>
                <a:spcPts val="1200"/>
              </a:spcBef>
              <a:defRPr/>
            </a:pPr>
            <a:endParaRPr lang="fr-FR" sz="1100" dirty="0">
              <a:solidFill>
                <a:srgbClr val="002060"/>
              </a:solidFill>
            </a:endParaRPr>
          </a:p>
          <a:p>
            <a:pPr marL="914400" lvl="2" indent="0" algn="just">
              <a:lnSpc>
                <a:spcPts val="1438"/>
              </a:lnSpc>
              <a:spcBef>
                <a:spcPts val="1200"/>
              </a:spcBef>
              <a:buNone/>
              <a:defRPr/>
            </a:pPr>
            <a:endParaRPr lang="fr-FR" sz="1800" dirty="0">
              <a:solidFill>
                <a:srgbClr val="002060"/>
              </a:solidFill>
            </a:endParaRPr>
          </a:p>
        </p:txBody>
      </p:sp>
      <p:sp>
        <p:nvSpPr>
          <p:cNvPr id="20" name="Rectangle à coins arrondis 19"/>
          <p:cNvSpPr/>
          <p:nvPr/>
        </p:nvSpPr>
        <p:spPr>
          <a:xfrm>
            <a:off x="1798638" y="4292601"/>
            <a:ext cx="2641600" cy="936625"/>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b="1" dirty="0">
                <a:solidFill>
                  <a:srgbClr val="002060"/>
                </a:solidFill>
              </a:rPr>
              <a:t>Indicateurs d’efficience</a:t>
            </a:r>
          </a:p>
        </p:txBody>
      </p:sp>
      <p:sp>
        <p:nvSpPr>
          <p:cNvPr id="21" name="Flèche droite 20"/>
          <p:cNvSpPr/>
          <p:nvPr/>
        </p:nvSpPr>
        <p:spPr>
          <a:xfrm>
            <a:off x="4619192" y="4653136"/>
            <a:ext cx="420202" cy="36004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fr-FR" sz="2400">
              <a:solidFill>
                <a:srgbClr val="002060"/>
              </a:solidFill>
            </a:endParaRPr>
          </a:p>
        </p:txBody>
      </p:sp>
      <p:sp>
        <p:nvSpPr>
          <p:cNvPr id="22" name="Espace réservé du contenu 1"/>
          <p:cNvSpPr txBox="1">
            <a:spLocks/>
          </p:cNvSpPr>
          <p:nvPr/>
        </p:nvSpPr>
        <p:spPr bwMode="auto">
          <a:xfrm>
            <a:off x="5173663" y="4356100"/>
            <a:ext cx="6697208" cy="935038"/>
          </a:xfrm>
          <a:prstGeom prst="rect">
            <a:avLst/>
          </a:prstGeom>
          <a:solidFill>
            <a:schemeClr val="bg1"/>
          </a:solidFill>
          <a:ln>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342900" indent="-342900" algn="l" rtl="0" eaLnBrk="0" fontAlgn="base" hangingPunct="0">
              <a:spcBef>
                <a:spcPct val="20000"/>
              </a:spcBef>
              <a:spcAft>
                <a:spcPct val="0"/>
              </a:spcAft>
              <a:buClr>
                <a:schemeClr val="accent2"/>
              </a:buClr>
              <a:buFont typeface="Wingdings" pitchFamily="2" charset="2"/>
              <a:buChar char="à"/>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D60093"/>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9pPr>
          </a:lstStyle>
          <a:p>
            <a:pPr lvl="1" algn="just">
              <a:lnSpc>
                <a:spcPts val="1438"/>
              </a:lnSpc>
              <a:spcBef>
                <a:spcPts val="1800"/>
              </a:spcBef>
              <a:defRPr/>
            </a:pPr>
            <a:r>
              <a:rPr lang="fr-FR" sz="1600" b="1" dirty="0">
                <a:solidFill>
                  <a:srgbClr val="002060"/>
                </a:solidFill>
              </a:rPr>
              <a:t>Rapport entre les réalisations obtenues et les moyens consacrés à l’action</a:t>
            </a:r>
          </a:p>
          <a:p>
            <a:pPr lvl="2" algn="just">
              <a:lnSpc>
                <a:spcPts val="1438"/>
              </a:lnSpc>
              <a:spcBef>
                <a:spcPts val="600"/>
              </a:spcBef>
              <a:defRPr/>
            </a:pPr>
            <a:r>
              <a:rPr lang="fr-FR" sz="1600" dirty="0">
                <a:solidFill>
                  <a:srgbClr val="002060"/>
                </a:solidFill>
              </a:rPr>
              <a:t>Nombre de dossiers traités par ETP</a:t>
            </a:r>
          </a:p>
          <a:p>
            <a:pPr marL="1371600" lvl="3" indent="0" algn="just">
              <a:lnSpc>
                <a:spcPts val="1438"/>
              </a:lnSpc>
              <a:spcBef>
                <a:spcPts val="600"/>
              </a:spcBef>
              <a:buNone/>
              <a:defRPr/>
            </a:pPr>
            <a:endParaRPr lang="fr-FR" sz="800" b="1" dirty="0">
              <a:solidFill>
                <a:srgbClr val="002060"/>
              </a:solidFill>
            </a:endParaRPr>
          </a:p>
          <a:p>
            <a:pPr marL="0" indent="0" algn="just">
              <a:lnSpc>
                <a:spcPts val="1438"/>
              </a:lnSpc>
              <a:spcBef>
                <a:spcPts val="1200"/>
              </a:spcBef>
              <a:buNone/>
              <a:defRPr/>
            </a:pPr>
            <a:endParaRPr lang="fr-FR" sz="1100" b="1" dirty="0">
              <a:solidFill>
                <a:srgbClr val="002060"/>
              </a:solidFill>
            </a:endParaRPr>
          </a:p>
          <a:p>
            <a:pPr algn="just">
              <a:lnSpc>
                <a:spcPts val="1438"/>
              </a:lnSpc>
              <a:spcBef>
                <a:spcPts val="1200"/>
              </a:spcBef>
              <a:defRPr/>
            </a:pPr>
            <a:endParaRPr lang="fr-FR" sz="1100" b="1" dirty="0">
              <a:solidFill>
                <a:srgbClr val="002060"/>
              </a:solidFill>
            </a:endParaRPr>
          </a:p>
          <a:p>
            <a:pPr lvl="1" algn="just">
              <a:lnSpc>
                <a:spcPts val="1438"/>
              </a:lnSpc>
              <a:spcBef>
                <a:spcPts val="1200"/>
              </a:spcBef>
              <a:defRPr/>
            </a:pPr>
            <a:endParaRPr lang="fr-FR" sz="1100" dirty="0">
              <a:solidFill>
                <a:srgbClr val="002060"/>
              </a:solidFill>
            </a:endParaRPr>
          </a:p>
          <a:p>
            <a:pPr marL="914400" lvl="2" indent="0" algn="just">
              <a:lnSpc>
                <a:spcPts val="1438"/>
              </a:lnSpc>
              <a:spcBef>
                <a:spcPts val="1200"/>
              </a:spcBef>
              <a:buNone/>
              <a:defRPr/>
            </a:pPr>
            <a:endParaRPr lang="fr-FR" sz="1800" dirty="0">
              <a:solidFill>
                <a:srgbClr val="002060"/>
              </a:solidFill>
            </a:endParaRPr>
          </a:p>
        </p:txBody>
      </p:sp>
      <p:sp>
        <p:nvSpPr>
          <p:cNvPr id="24" name="Rectangle à coins arrondis 23"/>
          <p:cNvSpPr/>
          <p:nvPr/>
        </p:nvSpPr>
        <p:spPr>
          <a:xfrm>
            <a:off x="1847851" y="5516564"/>
            <a:ext cx="2640013" cy="936625"/>
          </a:xfrm>
          <a:prstGeom prst="roundRect">
            <a:avLst/>
          </a:prstGeom>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b="1" dirty="0">
                <a:solidFill>
                  <a:srgbClr val="002060"/>
                </a:solidFill>
              </a:rPr>
              <a:t>Indicateurs d’efficacité</a:t>
            </a:r>
          </a:p>
        </p:txBody>
      </p:sp>
      <p:sp>
        <p:nvSpPr>
          <p:cNvPr id="25" name="Flèche droite 24"/>
          <p:cNvSpPr/>
          <p:nvPr/>
        </p:nvSpPr>
        <p:spPr>
          <a:xfrm>
            <a:off x="4667686" y="5877272"/>
            <a:ext cx="420202" cy="36004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fr-FR" sz="2400">
              <a:solidFill>
                <a:srgbClr val="002060"/>
              </a:solidFill>
            </a:endParaRPr>
          </a:p>
        </p:txBody>
      </p:sp>
      <p:sp>
        <p:nvSpPr>
          <p:cNvPr id="26" name="Espace réservé du contenu 1"/>
          <p:cNvSpPr txBox="1">
            <a:spLocks/>
          </p:cNvSpPr>
          <p:nvPr/>
        </p:nvSpPr>
        <p:spPr bwMode="auto">
          <a:xfrm>
            <a:off x="5221288" y="5516564"/>
            <a:ext cx="6132512" cy="936625"/>
          </a:xfrm>
          <a:prstGeom prst="rect">
            <a:avLst/>
          </a:prstGeom>
          <a:solidFill>
            <a:schemeClr val="bg1"/>
          </a:solidFill>
          <a:ln>
            <a:noFill/>
            <a:miter lim="800000"/>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44000"/>
          <a:lstStyle>
            <a:lvl1pPr marL="342900" indent="-342900" algn="l" rtl="0" eaLnBrk="0" fontAlgn="base" hangingPunct="0">
              <a:spcBef>
                <a:spcPct val="20000"/>
              </a:spcBef>
              <a:spcAft>
                <a:spcPct val="0"/>
              </a:spcAft>
              <a:buClr>
                <a:schemeClr val="accent2"/>
              </a:buClr>
              <a:buFont typeface="Wingdings" pitchFamily="2" charset="2"/>
              <a:buChar char="à"/>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D60093"/>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9pPr>
          </a:lstStyle>
          <a:p>
            <a:pPr lvl="1" algn="just">
              <a:lnSpc>
                <a:spcPts val="1438"/>
              </a:lnSpc>
              <a:spcBef>
                <a:spcPts val="1800"/>
              </a:spcBef>
              <a:defRPr/>
            </a:pPr>
            <a:r>
              <a:rPr lang="fr-FR" sz="1600" b="1" dirty="0">
                <a:solidFill>
                  <a:srgbClr val="002060"/>
                </a:solidFill>
              </a:rPr>
              <a:t>Rapport entre les réalisations obtenues et les objectifs</a:t>
            </a:r>
          </a:p>
          <a:p>
            <a:pPr lvl="2" algn="just">
              <a:lnSpc>
                <a:spcPts val="1438"/>
              </a:lnSpc>
              <a:spcBef>
                <a:spcPts val="600"/>
              </a:spcBef>
              <a:defRPr/>
            </a:pPr>
            <a:r>
              <a:rPr lang="fr-FR" sz="1600" dirty="0">
                <a:solidFill>
                  <a:srgbClr val="002060"/>
                </a:solidFill>
              </a:rPr>
              <a:t>Taux de facturation des prestations</a:t>
            </a:r>
          </a:p>
          <a:p>
            <a:pPr marL="1371600" lvl="3" indent="0" algn="just">
              <a:lnSpc>
                <a:spcPts val="1438"/>
              </a:lnSpc>
              <a:spcBef>
                <a:spcPts val="600"/>
              </a:spcBef>
              <a:buNone/>
              <a:defRPr/>
            </a:pPr>
            <a:endParaRPr lang="fr-FR" sz="800" b="1" dirty="0">
              <a:solidFill>
                <a:srgbClr val="002060"/>
              </a:solidFill>
            </a:endParaRPr>
          </a:p>
          <a:p>
            <a:pPr marL="0" indent="0" algn="just">
              <a:lnSpc>
                <a:spcPts val="1438"/>
              </a:lnSpc>
              <a:spcBef>
                <a:spcPts val="1200"/>
              </a:spcBef>
              <a:buNone/>
              <a:defRPr/>
            </a:pPr>
            <a:endParaRPr lang="fr-FR" sz="1100" b="1" dirty="0">
              <a:solidFill>
                <a:srgbClr val="002060"/>
              </a:solidFill>
            </a:endParaRPr>
          </a:p>
          <a:p>
            <a:pPr algn="just">
              <a:lnSpc>
                <a:spcPts val="1438"/>
              </a:lnSpc>
              <a:spcBef>
                <a:spcPts val="1200"/>
              </a:spcBef>
              <a:defRPr/>
            </a:pPr>
            <a:endParaRPr lang="fr-FR" sz="1100" b="1" dirty="0">
              <a:solidFill>
                <a:srgbClr val="002060"/>
              </a:solidFill>
            </a:endParaRPr>
          </a:p>
          <a:p>
            <a:pPr lvl="1" algn="just">
              <a:lnSpc>
                <a:spcPts val="1438"/>
              </a:lnSpc>
              <a:spcBef>
                <a:spcPts val="1200"/>
              </a:spcBef>
              <a:defRPr/>
            </a:pPr>
            <a:endParaRPr lang="fr-FR" sz="1100" dirty="0">
              <a:solidFill>
                <a:srgbClr val="002060"/>
              </a:solidFill>
            </a:endParaRPr>
          </a:p>
          <a:p>
            <a:pPr marL="914400" lvl="2" indent="0" algn="just">
              <a:lnSpc>
                <a:spcPts val="1438"/>
              </a:lnSpc>
              <a:spcBef>
                <a:spcPts val="1200"/>
              </a:spcBef>
              <a:buNone/>
              <a:defRPr/>
            </a:pPr>
            <a:endParaRPr lang="fr-FR" sz="1800" dirty="0">
              <a:solidFill>
                <a:srgbClr val="002060"/>
              </a:solidFill>
            </a:endParaRPr>
          </a:p>
        </p:txBody>
      </p:sp>
      <p:sp>
        <p:nvSpPr>
          <p:cNvPr id="23" name="Ellipse 22"/>
          <p:cNvSpPr/>
          <p:nvPr/>
        </p:nvSpPr>
        <p:spPr>
          <a:xfrm>
            <a:off x="10199688" y="610396"/>
            <a:ext cx="1871662" cy="15700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dirty="0"/>
              <a:t>Avoir à l’esprit la notion d’indicateurs « simples » et « composés »</a:t>
            </a:r>
          </a:p>
        </p:txBody>
      </p:sp>
    </p:spTree>
    <p:extLst>
      <p:ext uri="{BB962C8B-B14F-4D97-AF65-F5344CB8AC3E}">
        <p14:creationId xmlns:p14="http://schemas.microsoft.com/office/powerpoint/2010/main" val="3992604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à coins arrondis 1"/>
          <p:cNvSpPr/>
          <p:nvPr/>
        </p:nvSpPr>
        <p:spPr>
          <a:xfrm>
            <a:off x="1631950" y="1268413"/>
            <a:ext cx="8567738" cy="792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9219" name="Rectangle 2"/>
          <p:cNvSpPr>
            <a:spLocks noGrp="1" noChangeArrowheads="1"/>
          </p:cNvSpPr>
          <p:nvPr>
            <p:ph type="title"/>
          </p:nvPr>
        </p:nvSpPr>
        <p:spPr>
          <a:xfrm>
            <a:off x="3071813" y="117475"/>
            <a:ext cx="7416800" cy="719138"/>
          </a:xfrm>
        </p:spPr>
        <p:txBody>
          <a:bodyPr>
            <a:normAutofit fontScale="90000"/>
          </a:bodyPr>
          <a:lstStyle/>
          <a:p>
            <a:pPr>
              <a:lnSpc>
                <a:spcPts val="2900"/>
              </a:lnSpc>
            </a:pPr>
            <a:r>
              <a:rPr lang="fr-FR" altLang="fr-FR" sz="1800" b="1"/>
              <a:t>Zoom sur les indicateurs</a:t>
            </a:r>
            <a:br>
              <a:rPr lang="fr-FR" altLang="fr-FR" sz="1800" b="1"/>
            </a:br>
            <a:r>
              <a:rPr lang="fr-FR" altLang="fr-FR" sz="1600" b="1" i="1"/>
              <a:t>Bien choisir ses indicateurs clés</a:t>
            </a:r>
            <a:endParaRPr lang="fr-FR" altLang="fr-FR" sz="1600" i="1"/>
          </a:p>
        </p:txBody>
      </p:sp>
      <p:sp>
        <p:nvSpPr>
          <p:cNvPr id="18436" name="Espace réservé du contenu 1"/>
          <p:cNvSpPr>
            <a:spLocks noGrp="1"/>
          </p:cNvSpPr>
          <p:nvPr>
            <p:ph idx="1"/>
          </p:nvPr>
        </p:nvSpPr>
        <p:spPr>
          <a:xfrm>
            <a:off x="2640014" y="1268414"/>
            <a:ext cx="8267472" cy="547687"/>
          </a:xfrm>
          <a:solidFill>
            <a:schemeClr val="bg1"/>
          </a:solidFill>
          <a:ln>
            <a:miter lim="800000"/>
            <a:headEnd/>
            <a:tailEnd/>
          </a:ln>
        </p:spPr>
        <p:txBody>
          <a:bodyPr vert="horz" lIns="91440" tIns="144000" rIns="91440" bIns="45720" rtlCol="0">
            <a:normAutofit/>
          </a:bodyPr>
          <a:lstStyle/>
          <a:p>
            <a:pPr marL="0" indent="0" algn="just">
              <a:lnSpc>
                <a:spcPts val="1438"/>
              </a:lnSpc>
              <a:spcBef>
                <a:spcPts val="1200"/>
              </a:spcBef>
              <a:buNone/>
              <a:defRPr/>
            </a:pPr>
            <a:r>
              <a:rPr lang="fr-FR" b="1" dirty="0">
                <a:solidFill>
                  <a:srgbClr val="002060"/>
                </a:solidFill>
              </a:rPr>
              <a:t>Quels sont les critères de choix d’un indicateur ?</a:t>
            </a:r>
          </a:p>
          <a:p>
            <a:pPr marL="914400" lvl="2" indent="0" algn="just">
              <a:lnSpc>
                <a:spcPts val="1438"/>
              </a:lnSpc>
              <a:spcBef>
                <a:spcPts val="600"/>
              </a:spcBef>
              <a:buNone/>
              <a:defRPr/>
            </a:pPr>
            <a:endParaRPr lang="fr-FR" sz="2800" b="1" dirty="0">
              <a:solidFill>
                <a:srgbClr val="002060"/>
              </a:solidFill>
            </a:endParaRPr>
          </a:p>
          <a:p>
            <a:pPr marL="0" indent="0" algn="just">
              <a:lnSpc>
                <a:spcPts val="1438"/>
              </a:lnSpc>
              <a:spcBef>
                <a:spcPts val="1200"/>
              </a:spcBef>
              <a:buNone/>
              <a:defRPr/>
            </a:pPr>
            <a:endParaRPr lang="fr-FR" sz="1600" b="1" dirty="0">
              <a:solidFill>
                <a:srgbClr val="002060"/>
              </a:solidFill>
            </a:endParaRPr>
          </a:p>
          <a:p>
            <a:pPr algn="just">
              <a:lnSpc>
                <a:spcPts val="1438"/>
              </a:lnSpc>
              <a:spcBef>
                <a:spcPts val="1200"/>
              </a:spcBef>
              <a:defRPr/>
            </a:pPr>
            <a:endParaRPr lang="fr-FR" sz="1600" b="1" dirty="0">
              <a:solidFill>
                <a:srgbClr val="002060"/>
              </a:solidFill>
            </a:endParaRPr>
          </a:p>
          <a:p>
            <a:pPr lvl="1" algn="just">
              <a:lnSpc>
                <a:spcPts val="1438"/>
              </a:lnSpc>
              <a:spcBef>
                <a:spcPts val="1200"/>
              </a:spcBef>
              <a:defRPr/>
            </a:pPr>
            <a:endParaRPr lang="fr-FR" sz="1600" dirty="0">
              <a:solidFill>
                <a:srgbClr val="002060"/>
              </a:solidFill>
            </a:endParaRPr>
          </a:p>
          <a:p>
            <a:pPr marL="914400" lvl="2" indent="0" algn="just">
              <a:lnSpc>
                <a:spcPts val="1438"/>
              </a:lnSpc>
              <a:spcBef>
                <a:spcPts val="1200"/>
              </a:spcBef>
              <a:buNone/>
              <a:defRPr/>
            </a:pPr>
            <a:endParaRPr lang="fr-FR" sz="2800" dirty="0">
              <a:solidFill>
                <a:srgbClr val="002060"/>
              </a:solidFill>
            </a:endParaRPr>
          </a:p>
        </p:txBody>
      </p:sp>
      <p:sp>
        <p:nvSpPr>
          <p:cNvPr id="3" name="Ellipse 2"/>
          <p:cNvSpPr/>
          <p:nvPr/>
        </p:nvSpPr>
        <p:spPr>
          <a:xfrm>
            <a:off x="4943872" y="3717032"/>
            <a:ext cx="2160240" cy="129614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solidFill>
                  <a:srgbClr val="002060"/>
                </a:solidFill>
              </a:rPr>
              <a:t>Critères de choix d’un indicateur</a:t>
            </a:r>
          </a:p>
        </p:txBody>
      </p:sp>
      <p:sp>
        <p:nvSpPr>
          <p:cNvPr id="5" name="Flèche droite 4"/>
          <p:cNvSpPr/>
          <p:nvPr/>
        </p:nvSpPr>
        <p:spPr>
          <a:xfrm rot="12522884">
            <a:off x="4367214" y="3473451"/>
            <a:ext cx="720725" cy="346075"/>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9227" name="ZoneTexte 6"/>
          <p:cNvSpPr txBox="1">
            <a:spLocks noChangeArrowheads="1"/>
          </p:cNvSpPr>
          <p:nvPr/>
        </p:nvSpPr>
        <p:spPr bwMode="auto">
          <a:xfrm>
            <a:off x="1631950" y="2349501"/>
            <a:ext cx="2592388" cy="1831975"/>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Utilisable</a:t>
            </a:r>
          </a:p>
          <a:p>
            <a:pPr algn="ctr" eaLnBrk="1" hangingPunct="1">
              <a:spcBef>
                <a:spcPts val="600"/>
              </a:spcBef>
            </a:pPr>
            <a:r>
              <a:rPr lang="fr-FR" altLang="fr-FR" sz="1400">
                <a:solidFill>
                  <a:srgbClr val="002060"/>
                </a:solidFill>
              </a:rPr>
              <a:t>L’indicateur doit être associé à un objectif précis et réaliste</a:t>
            </a:r>
          </a:p>
          <a:p>
            <a:pPr algn="ctr" eaLnBrk="1" hangingPunct="1">
              <a:spcBef>
                <a:spcPts val="600"/>
              </a:spcBef>
            </a:pPr>
            <a:r>
              <a:rPr lang="fr-FR" altLang="fr-FR" sz="1400">
                <a:solidFill>
                  <a:srgbClr val="002060"/>
                </a:solidFill>
              </a:rPr>
              <a:t>Il doit permettre de répondre à une question et d’engendrer une décision</a:t>
            </a:r>
          </a:p>
          <a:p>
            <a:pPr algn="ctr" eaLnBrk="1" hangingPunct="1">
              <a:spcBef>
                <a:spcPts val="600"/>
              </a:spcBef>
            </a:pPr>
            <a:endParaRPr lang="fr-FR" altLang="fr-FR" sz="1400">
              <a:solidFill>
                <a:srgbClr val="002060"/>
              </a:solidFill>
            </a:endParaRPr>
          </a:p>
        </p:txBody>
      </p:sp>
      <p:sp>
        <p:nvSpPr>
          <p:cNvPr id="23" name="Flèche droite 22"/>
          <p:cNvSpPr/>
          <p:nvPr/>
        </p:nvSpPr>
        <p:spPr>
          <a:xfrm rot="8165612">
            <a:off x="4379914" y="5005389"/>
            <a:ext cx="719137" cy="344487"/>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9231" name="ZoneTexte 26"/>
          <p:cNvSpPr txBox="1">
            <a:spLocks noChangeArrowheads="1"/>
          </p:cNvSpPr>
          <p:nvPr/>
        </p:nvSpPr>
        <p:spPr bwMode="auto">
          <a:xfrm>
            <a:off x="1631950" y="4581525"/>
            <a:ext cx="2592388" cy="2184400"/>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Simple, compréhensible et accepté</a:t>
            </a:r>
          </a:p>
          <a:p>
            <a:pPr algn="ctr" eaLnBrk="1" hangingPunct="1">
              <a:spcBef>
                <a:spcPts val="600"/>
              </a:spcBef>
            </a:pPr>
            <a:r>
              <a:rPr lang="fr-FR" altLang="fr-FR" sz="1400">
                <a:solidFill>
                  <a:srgbClr val="002060"/>
                </a:solidFill>
              </a:rPr>
              <a:t>L’indicateur doit être exploitable par l’ensemble de la ligne managériale et ne doit comporter qu’une seule interprétation</a:t>
            </a:r>
          </a:p>
          <a:p>
            <a:pPr algn="ctr" eaLnBrk="1" hangingPunct="1">
              <a:spcBef>
                <a:spcPts val="600"/>
              </a:spcBef>
            </a:pPr>
            <a:r>
              <a:rPr lang="fr-FR" altLang="fr-FR" sz="1400">
                <a:solidFill>
                  <a:srgbClr val="002060"/>
                </a:solidFill>
              </a:rPr>
              <a:t>L’indicateur doit être opérationnel et crédible</a:t>
            </a:r>
          </a:p>
        </p:txBody>
      </p:sp>
      <p:sp>
        <p:nvSpPr>
          <p:cNvPr id="9232" name="ZoneTexte 27"/>
          <p:cNvSpPr txBox="1">
            <a:spLocks noChangeArrowheads="1"/>
          </p:cNvSpPr>
          <p:nvPr/>
        </p:nvSpPr>
        <p:spPr bwMode="auto">
          <a:xfrm>
            <a:off x="4513264" y="1965326"/>
            <a:ext cx="3095625" cy="1031875"/>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Validé</a:t>
            </a:r>
          </a:p>
          <a:p>
            <a:pPr algn="ctr" eaLnBrk="1" hangingPunct="1">
              <a:spcBef>
                <a:spcPts val="600"/>
              </a:spcBef>
            </a:pPr>
            <a:r>
              <a:rPr lang="fr-FR" altLang="fr-FR" sz="1400">
                <a:solidFill>
                  <a:srgbClr val="002060"/>
                </a:solidFill>
              </a:rPr>
              <a:t>Les modalités de calcul et la pertinence doivent être partagés par les experts du domaine</a:t>
            </a:r>
          </a:p>
        </p:txBody>
      </p:sp>
      <p:sp>
        <p:nvSpPr>
          <p:cNvPr id="29" name="Flèche droite 28"/>
          <p:cNvSpPr/>
          <p:nvPr/>
        </p:nvSpPr>
        <p:spPr>
          <a:xfrm rot="16200000">
            <a:off x="5747544" y="3142457"/>
            <a:ext cx="576263" cy="431800"/>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pic>
        <p:nvPicPr>
          <p:cNvPr id="9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268414"/>
            <a:ext cx="79216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37" name="ZoneTexte 30"/>
          <p:cNvSpPr txBox="1">
            <a:spLocks noChangeArrowheads="1"/>
          </p:cNvSpPr>
          <p:nvPr/>
        </p:nvSpPr>
        <p:spPr bwMode="auto">
          <a:xfrm>
            <a:off x="4727575" y="5710239"/>
            <a:ext cx="2592388" cy="1031875"/>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Fiable</a:t>
            </a:r>
          </a:p>
          <a:p>
            <a:pPr algn="ctr" eaLnBrk="1" hangingPunct="1">
              <a:spcBef>
                <a:spcPts val="600"/>
              </a:spcBef>
            </a:pPr>
            <a:r>
              <a:rPr lang="fr-FR" altLang="fr-FR" sz="1400">
                <a:solidFill>
                  <a:srgbClr val="002060"/>
                </a:solidFill>
              </a:rPr>
              <a:t>L’indicateur doit produire une mesure précise et reproductible</a:t>
            </a:r>
          </a:p>
        </p:txBody>
      </p:sp>
      <p:sp>
        <p:nvSpPr>
          <p:cNvPr id="32" name="Flèche droite 31"/>
          <p:cNvSpPr/>
          <p:nvPr/>
        </p:nvSpPr>
        <p:spPr>
          <a:xfrm rot="5400000">
            <a:off x="5736432" y="5156994"/>
            <a:ext cx="576262" cy="431800"/>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33" name="Flèche droite 32"/>
          <p:cNvSpPr/>
          <p:nvPr/>
        </p:nvSpPr>
        <p:spPr>
          <a:xfrm rot="19557649">
            <a:off x="6923089" y="3454400"/>
            <a:ext cx="720725" cy="344488"/>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9244" name="ZoneTexte 33"/>
          <p:cNvSpPr txBox="1">
            <a:spLocks noChangeArrowheads="1"/>
          </p:cNvSpPr>
          <p:nvPr/>
        </p:nvSpPr>
        <p:spPr bwMode="auto">
          <a:xfrm>
            <a:off x="7858125" y="2492376"/>
            <a:ext cx="2592388" cy="1247775"/>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Mesurable dans le temps</a:t>
            </a:r>
          </a:p>
          <a:p>
            <a:pPr algn="ctr" eaLnBrk="1" hangingPunct="1">
              <a:spcBef>
                <a:spcPts val="600"/>
              </a:spcBef>
            </a:pPr>
            <a:r>
              <a:rPr lang="fr-FR" altLang="fr-FR" sz="1400">
                <a:solidFill>
                  <a:srgbClr val="002060"/>
                </a:solidFill>
              </a:rPr>
              <a:t>L’intérêt est de montrer l’évolution dans le temps et de mesurer à des intervalles réguliers</a:t>
            </a:r>
          </a:p>
        </p:txBody>
      </p:sp>
      <p:sp>
        <p:nvSpPr>
          <p:cNvPr id="35" name="Flèche droite 34"/>
          <p:cNvSpPr/>
          <p:nvPr/>
        </p:nvSpPr>
        <p:spPr>
          <a:xfrm rot="1886084">
            <a:off x="7032625" y="4829175"/>
            <a:ext cx="719138" cy="344488"/>
          </a:xfrm>
          <a:prstGeom prst="rightArrow">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9248" name="ZoneTexte 35"/>
          <p:cNvSpPr txBox="1">
            <a:spLocks noChangeArrowheads="1"/>
          </p:cNvSpPr>
          <p:nvPr/>
        </p:nvSpPr>
        <p:spPr bwMode="auto">
          <a:xfrm>
            <a:off x="7937500" y="4670425"/>
            <a:ext cx="2592388" cy="1677988"/>
          </a:xfrm>
          <a:prstGeom prst="rect">
            <a:avLst/>
          </a:prstGeom>
          <a:noFill/>
          <a:ln w="9525">
            <a:solidFill>
              <a:srgbClr val="00206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solidFill>
                  <a:srgbClr val="002060"/>
                </a:solidFill>
              </a:rPr>
              <a:t>Spécifique et personnalisé</a:t>
            </a:r>
          </a:p>
          <a:p>
            <a:pPr algn="ctr" eaLnBrk="1" hangingPunct="1">
              <a:spcBef>
                <a:spcPts val="600"/>
              </a:spcBef>
            </a:pPr>
            <a:r>
              <a:rPr lang="fr-FR" altLang="fr-FR" sz="1400">
                <a:solidFill>
                  <a:srgbClr val="002060"/>
                </a:solidFill>
              </a:rPr>
              <a:t>Chaque pôle, Direction doit pouvoir disposer de critères de performances spécifiques qui répondent à des problématiques métiers/activités spécifiques</a:t>
            </a:r>
          </a:p>
        </p:txBody>
      </p:sp>
    </p:spTree>
    <p:extLst>
      <p:ext uri="{BB962C8B-B14F-4D97-AF65-F5344CB8AC3E}">
        <p14:creationId xmlns:p14="http://schemas.microsoft.com/office/powerpoint/2010/main" val="273120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492596"/>
            <a:ext cx="8223250" cy="703908"/>
          </a:xfrm>
        </p:spPr>
        <p:txBody>
          <a:bodyPr vert="horz" lIns="90004" tIns="46798" rIns="90004" bIns="46798" rtlCol="0" anchor="ctr">
            <a:spAutoFit/>
          </a:bodyPr>
          <a:lstStyle/>
          <a:p>
            <a:pPr lvl="0" hangingPunct="1"/>
            <a:r>
              <a:rPr lang="fr-FR"/>
              <a:t>Les enjeux…</a:t>
            </a:r>
          </a:p>
        </p:txBody>
      </p:sp>
      <p:sp>
        <p:nvSpPr>
          <p:cNvPr id="3" name="Espace réservé du texte 2"/>
          <p:cNvSpPr txBox="1">
            <a:spLocks noGrp="1"/>
          </p:cNvSpPr>
          <p:nvPr>
            <p:ph type="body" idx="4294967295"/>
          </p:nvPr>
        </p:nvSpPr>
        <p:spPr>
          <a:xfrm>
            <a:off x="169817" y="1959429"/>
            <a:ext cx="11890375" cy="3523158"/>
          </a:xfrm>
        </p:spPr>
        <p:txBody>
          <a:bodyPr vert="horz" wrap="square" lIns="91440" tIns="28081" rIns="91440" bIns="45720" rtlCol="0">
            <a:spAutoFit/>
          </a:bodyPr>
          <a:lstStyle/>
          <a:p>
            <a:pPr marL="9355" indent="0">
              <a:spcBef>
                <a:spcPts val="885"/>
              </a:spcBef>
              <a:buNone/>
            </a:pPr>
            <a:r>
              <a:rPr lang="fr-FR" sz="2400" b="1" dirty="0" smtClean="0">
                <a:solidFill>
                  <a:srgbClr val="FFFFFF"/>
                </a:solidFill>
                <a:latin typeface="Georgia" pitchFamily="18"/>
              </a:rPr>
              <a:t>12</a:t>
            </a:r>
            <a:endParaRPr lang="fr-FR" sz="2400" b="1" dirty="0">
              <a:solidFill>
                <a:srgbClr val="FFFFFF"/>
              </a:solidFill>
              <a:latin typeface="Georgia" pitchFamily="18"/>
            </a:endParaRPr>
          </a:p>
          <a:p>
            <a:pPr marL="342717" indent="-333362">
              <a:spcBef>
                <a:spcPts val="885"/>
              </a:spcBef>
            </a:pPr>
            <a:r>
              <a:rPr lang="fr-FR" sz="4000" dirty="0"/>
              <a:t>Un contexte public difficile imposant des choix forts</a:t>
            </a:r>
          </a:p>
          <a:p>
            <a:pPr marL="342717" indent="-333362">
              <a:spcBef>
                <a:spcPts val="885"/>
              </a:spcBef>
            </a:pPr>
            <a:r>
              <a:rPr lang="fr-FR" sz="4000" dirty="0"/>
              <a:t>Une recherche renforcée des champs de progrès de la gestion locale</a:t>
            </a:r>
          </a:p>
          <a:p>
            <a:pPr marL="342717" indent="-333362">
              <a:spcBef>
                <a:spcPts val="885"/>
              </a:spcBef>
            </a:pPr>
            <a:r>
              <a:rPr lang="fr-FR" sz="4000" dirty="0"/>
              <a:t>Comment aboutir à des collectivités locales plus agiles</a:t>
            </a:r>
            <a:r>
              <a:rPr lang="fr-FR" sz="4000" dirty="0" smtClean="0"/>
              <a:t>, plus </a:t>
            </a:r>
            <a:r>
              <a:rPr lang="fr-FR" sz="4000" dirty="0"/>
              <a:t>réactives, plus économes, plus efficaces </a:t>
            </a:r>
            <a:r>
              <a:rPr lang="fr-FR" sz="4000" dirty="0" smtClean="0"/>
              <a:t>?</a:t>
            </a:r>
            <a:endParaRPr lang="fr-FR" sz="4000" dirty="0"/>
          </a:p>
        </p:txBody>
      </p:sp>
    </p:spTree>
    <p:extLst>
      <p:ext uri="{BB962C8B-B14F-4D97-AF65-F5344CB8AC3E}">
        <p14:creationId xmlns:p14="http://schemas.microsoft.com/office/powerpoint/2010/main" val="201141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309336" y="1301069"/>
            <a:ext cx="11026678" cy="9115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3200">
              <a:solidFill>
                <a:srgbClr val="002060"/>
              </a:solidFill>
            </a:endParaRPr>
          </a:p>
        </p:txBody>
      </p:sp>
      <p:sp>
        <p:nvSpPr>
          <p:cNvPr id="11267" name="Rectangle 2"/>
          <p:cNvSpPr>
            <a:spLocks noGrp="1" noChangeArrowheads="1"/>
          </p:cNvSpPr>
          <p:nvPr>
            <p:ph type="title"/>
          </p:nvPr>
        </p:nvSpPr>
        <p:spPr>
          <a:xfrm>
            <a:off x="1749198" y="150132"/>
            <a:ext cx="9545421" cy="827556"/>
          </a:xfrm>
        </p:spPr>
        <p:txBody>
          <a:bodyPr>
            <a:normAutofit fontScale="90000"/>
          </a:bodyPr>
          <a:lstStyle/>
          <a:p>
            <a:pPr>
              <a:lnSpc>
                <a:spcPts val="2900"/>
              </a:lnSpc>
            </a:pPr>
            <a:r>
              <a:rPr lang="fr-FR" altLang="fr-FR" sz="1800" b="1"/>
              <a:t>Zoom sur les indicateurs</a:t>
            </a:r>
            <a:br>
              <a:rPr lang="fr-FR" altLang="fr-FR" sz="1800" b="1"/>
            </a:br>
            <a:r>
              <a:rPr lang="fr-FR" altLang="fr-FR" sz="1600" b="1" i="1"/>
              <a:t>Les différents types d’indicateurs</a:t>
            </a:r>
            <a:endParaRPr lang="fr-FR" altLang="fr-FR" sz="1600" i="1"/>
          </a:p>
        </p:txBody>
      </p:sp>
      <p:sp>
        <p:nvSpPr>
          <p:cNvPr id="18436" name="Espace réservé du contenu 1"/>
          <p:cNvSpPr>
            <a:spLocks noGrp="1"/>
          </p:cNvSpPr>
          <p:nvPr>
            <p:ph idx="1"/>
          </p:nvPr>
        </p:nvSpPr>
        <p:spPr>
          <a:xfrm>
            <a:off x="1480797" y="1244442"/>
            <a:ext cx="9081634" cy="630257"/>
          </a:xfrm>
          <a:solidFill>
            <a:schemeClr val="bg1"/>
          </a:solidFill>
          <a:ln>
            <a:miter lim="800000"/>
            <a:headEnd/>
            <a:tailEnd/>
          </a:ln>
        </p:spPr>
        <p:txBody>
          <a:bodyPr vert="horz" lIns="91440" tIns="144000" rIns="91440" bIns="45720" rtlCol="0">
            <a:normAutofit/>
          </a:bodyPr>
          <a:lstStyle/>
          <a:p>
            <a:pPr marL="0" indent="0">
              <a:lnSpc>
                <a:spcPts val="1438"/>
              </a:lnSpc>
              <a:spcBef>
                <a:spcPts val="1200"/>
              </a:spcBef>
              <a:buNone/>
              <a:defRPr/>
            </a:pPr>
            <a:r>
              <a:rPr lang="fr-FR" sz="2400" b="1" dirty="0">
                <a:solidFill>
                  <a:srgbClr val="002060"/>
                </a:solidFill>
              </a:rPr>
              <a:t>Les enjeux des indicateurs ?</a:t>
            </a:r>
          </a:p>
          <a:p>
            <a:pPr marL="914400" lvl="2" indent="0">
              <a:lnSpc>
                <a:spcPts val="1438"/>
              </a:lnSpc>
              <a:spcBef>
                <a:spcPts val="600"/>
              </a:spcBef>
              <a:buNone/>
              <a:defRPr/>
            </a:pPr>
            <a:endParaRPr lang="fr-FR" sz="2400" b="1" dirty="0">
              <a:solidFill>
                <a:srgbClr val="002060"/>
              </a:solidFill>
            </a:endParaRPr>
          </a:p>
          <a:p>
            <a:pPr marL="0" indent="0">
              <a:lnSpc>
                <a:spcPts val="1438"/>
              </a:lnSpc>
              <a:spcBef>
                <a:spcPts val="1200"/>
              </a:spcBef>
              <a:buNone/>
              <a:defRPr/>
            </a:pPr>
            <a:endParaRPr lang="fr-FR" sz="1400" b="1" dirty="0">
              <a:solidFill>
                <a:srgbClr val="002060"/>
              </a:solidFill>
            </a:endParaRPr>
          </a:p>
          <a:p>
            <a:pPr>
              <a:lnSpc>
                <a:spcPts val="1438"/>
              </a:lnSpc>
              <a:spcBef>
                <a:spcPts val="1200"/>
              </a:spcBef>
              <a:defRPr/>
            </a:pPr>
            <a:endParaRPr lang="fr-FR" sz="1400" b="1" dirty="0">
              <a:solidFill>
                <a:srgbClr val="002060"/>
              </a:solidFill>
            </a:endParaRPr>
          </a:p>
          <a:p>
            <a:pPr lvl="1">
              <a:lnSpc>
                <a:spcPts val="1438"/>
              </a:lnSpc>
              <a:spcBef>
                <a:spcPts val="1200"/>
              </a:spcBef>
              <a:defRPr/>
            </a:pPr>
            <a:endParaRPr lang="fr-FR" sz="1400" dirty="0">
              <a:solidFill>
                <a:srgbClr val="002060"/>
              </a:solidFill>
            </a:endParaRPr>
          </a:p>
          <a:p>
            <a:pPr marL="914400" lvl="2" indent="0">
              <a:lnSpc>
                <a:spcPts val="1438"/>
              </a:lnSpc>
              <a:spcBef>
                <a:spcPts val="1200"/>
              </a:spcBef>
              <a:buNone/>
              <a:defRPr/>
            </a:pPr>
            <a:endParaRPr lang="fr-FR" sz="2400" dirty="0">
              <a:solidFill>
                <a:srgbClr val="002060"/>
              </a:solidFill>
            </a:endParaRPr>
          </a:p>
        </p:txBody>
      </p:sp>
      <p:sp>
        <p:nvSpPr>
          <p:cNvPr id="20" name="Espace réservé du contenu 1"/>
          <p:cNvSpPr txBox="1">
            <a:spLocks/>
          </p:cNvSpPr>
          <p:nvPr/>
        </p:nvSpPr>
        <p:spPr bwMode="auto">
          <a:xfrm>
            <a:off x="200453" y="1756863"/>
            <a:ext cx="11642321" cy="4937851"/>
          </a:xfrm>
          <a:prstGeom prst="rect">
            <a:avLst/>
          </a:prstGeom>
          <a:solidFill>
            <a:schemeClr val="bg1"/>
          </a:solidFill>
          <a:ln w="12700">
            <a:solidFill>
              <a:srgbClr val="89A4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16000" bIns="216000"/>
          <a:lstStyle>
            <a:lvl1pPr marL="342900" indent="-342900" algn="l" rtl="0" eaLnBrk="0" fontAlgn="base" hangingPunct="0">
              <a:spcBef>
                <a:spcPct val="20000"/>
              </a:spcBef>
              <a:spcAft>
                <a:spcPct val="0"/>
              </a:spcAft>
              <a:buClr>
                <a:schemeClr val="accent2"/>
              </a:buClr>
              <a:buFont typeface="Wingdings" pitchFamily="2" charset="2"/>
              <a:buChar char="à"/>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1"/>
                </a:solidFill>
                <a:latin typeface="+mn-lt"/>
              </a:defRPr>
            </a:lvl3pPr>
            <a:lvl4pPr marL="1600200" indent="-228600" algn="l" rtl="0" eaLnBrk="0" fontAlgn="base" hangingPunct="0">
              <a:spcBef>
                <a:spcPct val="20000"/>
              </a:spcBef>
              <a:spcAft>
                <a:spcPct val="0"/>
              </a:spcAft>
              <a:buClr>
                <a:srgbClr val="D60093"/>
              </a:buClr>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Arial" charset="0"/>
              <a:buChar char="»"/>
              <a:defRPr sz="2000">
                <a:solidFill>
                  <a:schemeClr val="tx1"/>
                </a:solidFill>
                <a:latin typeface="+mn-lt"/>
              </a:defRPr>
            </a:lvl9pPr>
          </a:lstStyle>
          <a:p>
            <a:pPr algn="just">
              <a:spcBef>
                <a:spcPts val="1200"/>
              </a:spcBef>
              <a:buClr>
                <a:srgbClr val="333399"/>
              </a:buClr>
              <a:defRPr/>
            </a:pPr>
            <a:r>
              <a:rPr lang="fr-FR" sz="2000" b="1" dirty="0">
                <a:solidFill>
                  <a:srgbClr val="002060"/>
                </a:solidFill>
              </a:rPr>
              <a:t>Instaurer un suivi régulier du niveau d’activité et de son évolution</a:t>
            </a:r>
          </a:p>
          <a:p>
            <a:pPr algn="just">
              <a:spcBef>
                <a:spcPts val="1200"/>
              </a:spcBef>
              <a:buClr>
                <a:srgbClr val="333399"/>
              </a:buClr>
              <a:defRPr/>
            </a:pPr>
            <a:r>
              <a:rPr lang="fr-FR" sz="2000" b="1" dirty="0">
                <a:solidFill>
                  <a:srgbClr val="002060"/>
                </a:solidFill>
              </a:rPr>
              <a:t>Mettre en place des actions correctives si les résultats constatés sont différents de ceux attendus</a:t>
            </a:r>
          </a:p>
          <a:p>
            <a:pPr algn="just">
              <a:spcBef>
                <a:spcPts val="1200"/>
              </a:spcBef>
              <a:buClr>
                <a:srgbClr val="333399"/>
              </a:buClr>
              <a:defRPr/>
            </a:pPr>
            <a:r>
              <a:rPr lang="fr-FR" sz="2000" b="1" dirty="0">
                <a:solidFill>
                  <a:srgbClr val="002060"/>
                </a:solidFill>
              </a:rPr>
              <a:t>Comparer le niveau d’activité et de performance de structures/d’agents positionnés sur des activités similaires</a:t>
            </a:r>
          </a:p>
          <a:p>
            <a:pPr lvl="1" algn="just">
              <a:spcBef>
                <a:spcPts val="1200"/>
              </a:spcBef>
              <a:buClr>
                <a:srgbClr val="333399"/>
              </a:buClr>
              <a:defRPr/>
            </a:pPr>
            <a:r>
              <a:rPr lang="fr-FR" sz="1800" dirty="0">
                <a:solidFill>
                  <a:srgbClr val="002060"/>
                </a:solidFill>
              </a:rPr>
              <a:t>Constituer un support de dialogue homogène entre les services</a:t>
            </a:r>
          </a:p>
          <a:p>
            <a:pPr algn="just">
              <a:spcBef>
                <a:spcPts val="1200"/>
              </a:spcBef>
              <a:buClr>
                <a:srgbClr val="333399"/>
              </a:buClr>
              <a:defRPr/>
            </a:pPr>
            <a:r>
              <a:rPr lang="fr-FR" sz="2000" b="1" dirty="0">
                <a:solidFill>
                  <a:srgbClr val="002060"/>
                </a:solidFill>
              </a:rPr>
              <a:t>Optimiser les </a:t>
            </a:r>
            <a:r>
              <a:rPr lang="fr-FR" sz="2000" b="1" dirty="0" err="1">
                <a:solidFill>
                  <a:srgbClr val="002060"/>
                </a:solidFill>
              </a:rPr>
              <a:t>process</a:t>
            </a:r>
            <a:r>
              <a:rPr lang="fr-FR" sz="2000" b="1" dirty="0">
                <a:solidFill>
                  <a:srgbClr val="002060"/>
                </a:solidFill>
              </a:rPr>
              <a:t> d’une organisation</a:t>
            </a:r>
          </a:p>
          <a:p>
            <a:pPr algn="just">
              <a:spcBef>
                <a:spcPts val="1200"/>
              </a:spcBef>
              <a:buClr>
                <a:srgbClr val="333399"/>
              </a:buClr>
              <a:defRPr/>
            </a:pPr>
            <a:r>
              <a:rPr lang="fr-FR" sz="2000" b="1" dirty="0">
                <a:solidFill>
                  <a:srgbClr val="002060"/>
                </a:solidFill>
              </a:rPr>
              <a:t>Responsabiliser les encadrants</a:t>
            </a:r>
          </a:p>
          <a:p>
            <a:pPr lvl="1" algn="just">
              <a:spcBef>
                <a:spcPts val="1200"/>
              </a:spcBef>
              <a:buClr>
                <a:srgbClr val="333399"/>
              </a:buClr>
              <a:defRPr/>
            </a:pPr>
            <a:r>
              <a:rPr lang="fr-FR" sz="1800" dirty="0">
                <a:solidFill>
                  <a:srgbClr val="002060"/>
                </a:solidFill>
              </a:rPr>
              <a:t>Instaurer un suivi régulier</a:t>
            </a:r>
          </a:p>
          <a:p>
            <a:pPr lvl="1" algn="just">
              <a:spcBef>
                <a:spcPts val="1200"/>
              </a:spcBef>
              <a:buClr>
                <a:srgbClr val="333399"/>
              </a:buClr>
              <a:defRPr/>
            </a:pPr>
            <a:r>
              <a:rPr lang="fr-FR" sz="1800" dirty="0">
                <a:solidFill>
                  <a:srgbClr val="002060"/>
                </a:solidFill>
              </a:rPr>
              <a:t>Expliquer les écarts</a:t>
            </a:r>
          </a:p>
          <a:p>
            <a:pPr algn="just">
              <a:spcBef>
                <a:spcPts val="1200"/>
              </a:spcBef>
              <a:buClr>
                <a:srgbClr val="333399"/>
              </a:buClr>
              <a:defRPr/>
            </a:pPr>
            <a:r>
              <a:rPr lang="fr-FR" sz="2000" b="1" dirty="0">
                <a:solidFill>
                  <a:srgbClr val="002060"/>
                </a:solidFill>
              </a:rPr>
              <a:t>Faciliter la remontée d’informations au travers de données de synthèse</a:t>
            </a:r>
          </a:p>
          <a:p>
            <a:pPr algn="just">
              <a:spcBef>
                <a:spcPts val="1200"/>
              </a:spcBef>
              <a:buClr>
                <a:srgbClr val="333399"/>
              </a:buClr>
              <a:defRPr/>
            </a:pPr>
            <a:r>
              <a:rPr lang="fr-FR" sz="2000" b="1" dirty="0">
                <a:solidFill>
                  <a:srgbClr val="002060"/>
                </a:solidFill>
              </a:rPr>
              <a:t>Partager les données au travers d’indicateurs simples, compréhensibles</a:t>
            </a:r>
          </a:p>
          <a:p>
            <a:pPr marL="0" indent="0" algn="just">
              <a:lnSpc>
                <a:spcPts val="1438"/>
              </a:lnSpc>
              <a:spcBef>
                <a:spcPts val="1200"/>
              </a:spcBef>
              <a:buClr>
                <a:srgbClr val="333399"/>
              </a:buClr>
              <a:buNone/>
              <a:defRPr/>
            </a:pPr>
            <a:endParaRPr lang="fr-FR" sz="2400" dirty="0">
              <a:solidFill>
                <a:srgbClr val="002060"/>
              </a:solidFill>
            </a:endParaRPr>
          </a:p>
          <a:p>
            <a:pPr lvl="1" algn="just">
              <a:lnSpc>
                <a:spcPts val="1438"/>
              </a:lnSpc>
              <a:spcBef>
                <a:spcPts val="1200"/>
              </a:spcBef>
              <a:buClr>
                <a:srgbClr val="333399"/>
              </a:buClr>
              <a:defRPr/>
            </a:pPr>
            <a:endParaRPr lang="fr-FR" sz="1100" b="1" dirty="0">
              <a:solidFill>
                <a:srgbClr val="002060"/>
              </a:solidFill>
            </a:endParaRPr>
          </a:p>
          <a:p>
            <a:pPr lvl="1" algn="just">
              <a:lnSpc>
                <a:spcPts val="1438"/>
              </a:lnSpc>
              <a:spcBef>
                <a:spcPts val="1200"/>
              </a:spcBef>
              <a:buClr>
                <a:srgbClr val="009999"/>
              </a:buClr>
              <a:defRPr/>
            </a:pPr>
            <a:endParaRPr lang="fr-FR" sz="1400" dirty="0">
              <a:solidFill>
                <a:srgbClr val="002060"/>
              </a:solidFill>
            </a:endParaRPr>
          </a:p>
          <a:p>
            <a:pPr marL="914400" lvl="2" indent="0" algn="just">
              <a:lnSpc>
                <a:spcPts val="1438"/>
              </a:lnSpc>
              <a:spcBef>
                <a:spcPts val="1200"/>
              </a:spcBef>
              <a:buClr>
                <a:srgbClr val="99CC00"/>
              </a:buClr>
              <a:buNone/>
              <a:defRPr/>
            </a:pPr>
            <a:endParaRPr lang="fr-FR" dirty="0">
              <a:solidFill>
                <a:srgbClr val="002060"/>
              </a:solidFill>
            </a:endParaRPr>
          </a:p>
        </p:txBody>
      </p:sp>
      <p:pic>
        <p:nvPicPr>
          <p:cNvPr id="112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49" y="672167"/>
            <a:ext cx="972521" cy="86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53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631950" y="1268413"/>
            <a:ext cx="8567738" cy="7921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002060"/>
              </a:solidFill>
            </a:endParaRPr>
          </a:p>
        </p:txBody>
      </p:sp>
      <p:sp>
        <p:nvSpPr>
          <p:cNvPr id="12291" name="Rectangle 2"/>
          <p:cNvSpPr>
            <a:spLocks noGrp="1" noChangeArrowheads="1"/>
          </p:cNvSpPr>
          <p:nvPr>
            <p:ph type="title"/>
          </p:nvPr>
        </p:nvSpPr>
        <p:spPr>
          <a:xfrm>
            <a:off x="3071813" y="117475"/>
            <a:ext cx="7416800" cy="719138"/>
          </a:xfrm>
        </p:spPr>
        <p:txBody>
          <a:bodyPr>
            <a:normAutofit fontScale="90000"/>
          </a:bodyPr>
          <a:lstStyle/>
          <a:p>
            <a:pPr>
              <a:lnSpc>
                <a:spcPts val="2900"/>
              </a:lnSpc>
            </a:pPr>
            <a:r>
              <a:rPr lang="fr-FR" altLang="fr-FR" sz="1800" b="1"/>
              <a:t>Zoom sur les indicateurs</a:t>
            </a:r>
            <a:br>
              <a:rPr lang="fr-FR" altLang="fr-FR" sz="1800" b="1"/>
            </a:br>
            <a:r>
              <a:rPr lang="fr-FR" altLang="fr-FR" sz="1600" b="1" i="1"/>
              <a:t>Les différents types d’indicateurs</a:t>
            </a:r>
            <a:endParaRPr lang="fr-FR" altLang="fr-FR" sz="1600" i="1"/>
          </a:p>
        </p:txBody>
      </p:sp>
      <p:sp>
        <p:nvSpPr>
          <p:cNvPr id="18436" name="Espace réservé du contenu 1"/>
          <p:cNvSpPr>
            <a:spLocks noGrp="1"/>
          </p:cNvSpPr>
          <p:nvPr>
            <p:ph idx="1"/>
          </p:nvPr>
        </p:nvSpPr>
        <p:spPr>
          <a:xfrm>
            <a:off x="1416050" y="1261154"/>
            <a:ext cx="7056437" cy="547687"/>
          </a:xfrm>
          <a:solidFill>
            <a:schemeClr val="bg1"/>
          </a:solidFill>
          <a:ln>
            <a:miter lim="800000"/>
            <a:headEnd/>
            <a:tailEnd/>
          </a:ln>
        </p:spPr>
        <p:txBody>
          <a:bodyPr vert="horz" lIns="91440" tIns="144000" rIns="91440" bIns="45720" rtlCol="0">
            <a:normAutofit/>
          </a:bodyPr>
          <a:lstStyle/>
          <a:p>
            <a:pPr marL="0" indent="0" algn="just">
              <a:lnSpc>
                <a:spcPts val="1438"/>
              </a:lnSpc>
              <a:spcBef>
                <a:spcPts val="1200"/>
              </a:spcBef>
              <a:buNone/>
              <a:defRPr/>
            </a:pPr>
            <a:r>
              <a:rPr lang="fr-FR" sz="2400" b="1" dirty="0">
                <a:solidFill>
                  <a:srgbClr val="002060"/>
                </a:solidFill>
              </a:rPr>
              <a:t>Quels sont les risques et limites des indicateurs ?</a:t>
            </a:r>
          </a:p>
          <a:p>
            <a:pPr marL="914400" lvl="2" indent="0" algn="just">
              <a:lnSpc>
                <a:spcPts val="1438"/>
              </a:lnSpc>
              <a:spcBef>
                <a:spcPts val="600"/>
              </a:spcBef>
              <a:buNone/>
              <a:defRPr/>
            </a:pPr>
            <a:endParaRPr lang="fr-FR" sz="2400" b="1" dirty="0">
              <a:solidFill>
                <a:srgbClr val="002060"/>
              </a:solidFill>
            </a:endParaRPr>
          </a:p>
          <a:p>
            <a:pPr marL="0" indent="0" algn="just">
              <a:lnSpc>
                <a:spcPts val="1438"/>
              </a:lnSpc>
              <a:spcBef>
                <a:spcPts val="1200"/>
              </a:spcBef>
              <a:buNone/>
              <a:defRPr/>
            </a:pPr>
            <a:endParaRPr lang="fr-FR" sz="1400" b="1" dirty="0">
              <a:solidFill>
                <a:srgbClr val="002060"/>
              </a:solidFill>
            </a:endParaRPr>
          </a:p>
          <a:p>
            <a:pPr algn="just">
              <a:lnSpc>
                <a:spcPts val="1438"/>
              </a:lnSpc>
              <a:spcBef>
                <a:spcPts val="1200"/>
              </a:spcBef>
              <a:defRPr/>
            </a:pPr>
            <a:endParaRPr lang="fr-FR" sz="1400" b="1" dirty="0">
              <a:solidFill>
                <a:srgbClr val="002060"/>
              </a:solidFill>
            </a:endParaRPr>
          </a:p>
          <a:p>
            <a:pPr lvl="1" algn="just">
              <a:lnSpc>
                <a:spcPts val="1438"/>
              </a:lnSpc>
              <a:spcBef>
                <a:spcPts val="1200"/>
              </a:spcBef>
              <a:defRPr/>
            </a:pPr>
            <a:endParaRPr lang="fr-FR" sz="1400" dirty="0">
              <a:solidFill>
                <a:srgbClr val="002060"/>
              </a:solidFill>
            </a:endParaRPr>
          </a:p>
          <a:p>
            <a:pPr marL="914400" lvl="2" indent="0" algn="just">
              <a:lnSpc>
                <a:spcPts val="1438"/>
              </a:lnSpc>
              <a:spcBef>
                <a:spcPts val="1200"/>
              </a:spcBef>
              <a:buNone/>
              <a:defRPr/>
            </a:pPr>
            <a:endParaRPr lang="fr-FR" sz="2400" dirty="0">
              <a:solidFill>
                <a:srgbClr val="002060"/>
              </a:solidFill>
            </a:endParaRPr>
          </a:p>
        </p:txBody>
      </p:sp>
      <p:sp>
        <p:nvSpPr>
          <p:cNvPr id="12293" name="Espace réservé du contenu 1"/>
          <p:cNvSpPr txBox="1">
            <a:spLocks/>
          </p:cNvSpPr>
          <p:nvPr/>
        </p:nvSpPr>
        <p:spPr bwMode="auto">
          <a:xfrm>
            <a:off x="179615" y="2205038"/>
            <a:ext cx="11772900" cy="4652962"/>
          </a:xfrm>
          <a:prstGeom prst="rect">
            <a:avLst/>
          </a:prstGeom>
          <a:solidFill>
            <a:schemeClr val="bg1"/>
          </a:solidFill>
          <a:ln w="12700">
            <a:solidFill>
              <a:srgbClr val="89A4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216000" bIns="21600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ts val="1438"/>
              </a:lnSpc>
              <a:spcBef>
                <a:spcPts val="1200"/>
              </a:spcBef>
              <a:buClr>
                <a:schemeClr val="accent2"/>
              </a:buClr>
              <a:buFont typeface="Wingdings" pitchFamily="2" charset="2"/>
              <a:buChar char="à"/>
            </a:pPr>
            <a:r>
              <a:rPr lang="fr-FR" altLang="fr-FR" b="1" dirty="0">
                <a:solidFill>
                  <a:srgbClr val="002060"/>
                </a:solidFill>
                <a:latin typeface="Verdana" pitchFamily="34" charset="0"/>
              </a:rPr>
              <a:t>Des risques liés au choix de l’indicateur :</a:t>
            </a:r>
          </a:p>
          <a:p>
            <a:pPr lvl="1" algn="just">
              <a:spcBef>
                <a:spcPts val="1800"/>
              </a:spcBef>
              <a:buClr>
                <a:schemeClr val="hlink"/>
              </a:buClr>
              <a:buFont typeface="Wingdings" pitchFamily="2" charset="2"/>
              <a:buChar char="§"/>
            </a:pPr>
            <a:r>
              <a:rPr lang="fr-FR" altLang="fr-FR" dirty="0">
                <a:solidFill>
                  <a:srgbClr val="002060"/>
                </a:solidFill>
                <a:latin typeface="Verdana" pitchFamily="34" charset="0"/>
              </a:rPr>
              <a:t>Un indicateur inadapté à l’objectif initial :</a:t>
            </a:r>
            <a:r>
              <a:rPr lang="fr-FR" altLang="fr-FR" b="1" dirty="0">
                <a:solidFill>
                  <a:srgbClr val="002060"/>
                </a:solidFill>
                <a:latin typeface="Verdana" pitchFamily="34" charset="0"/>
              </a:rPr>
              <a:t> </a:t>
            </a:r>
            <a:r>
              <a:rPr lang="fr-FR" altLang="fr-FR" dirty="0">
                <a:solidFill>
                  <a:srgbClr val="002060"/>
                </a:solidFill>
                <a:latin typeface="Verdana" pitchFamily="34" charset="0"/>
              </a:rPr>
              <a:t>L’indicateur permet-il de mesurer la charge de travail ? Intègre - t-il le volet qualitatif ?</a:t>
            </a:r>
          </a:p>
          <a:p>
            <a:pPr lvl="1" algn="just">
              <a:spcBef>
                <a:spcPts val="1200"/>
              </a:spcBef>
              <a:buClr>
                <a:schemeClr val="hlink"/>
              </a:buClr>
              <a:buFont typeface="Wingdings" pitchFamily="2" charset="2"/>
              <a:buChar char="§"/>
            </a:pPr>
            <a:r>
              <a:rPr lang="fr-FR" altLang="fr-FR" dirty="0">
                <a:solidFill>
                  <a:srgbClr val="002060"/>
                </a:solidFill>
                <a:latin typeface="Verdana" pitchFamily="34" charset="0"/>
              </a:rPr>
              <a:t>Des indicateurs complexes : les résultats peuvent-ils être interprétés par tous les agents (méconnaissance du métier) ?</a:t>
            </a:r>
          </a:p>
          <a:p>
            <a:pPr algn="just">
              <a:lnSpc>
                <a:spcPts val="1438"/>
              </a:lnSpc>
              <a:spcBef>
                <a:spcPts val="1800"/>
              </a:spcBef>
              <a:buClr>
                <a:schemeClr val="accent2"/>
              </a:buClr>
              <a:buFont typeface="Wingdings" pitchFamily="2" charset="2"/>
              <a:buChar char="à"/>
            </a:pPr>
            <a:r>
              <a:rPr lang="fr-FR" altLang="fr-FR" b="1" dirty="0">
                <a:solidFill>
                  <a:srgbClr val="002060"/>
                </a:solidFill>
                <a:latin typeface="Verdana" pitchFamily="34" charset="0"/>
              </a:rPr>
              <a:t>Des limites dans la définition et l’élaboration d’un indicateur</a:t>
            </a:r>
          </a:p>
          <a:p>
            <a:pPr lvl="1" algn="just">
              <a:spcBef>
                <a:spcPts val="1200"/>
              </a:spcBef>
              <a:buClr>
                <a:schemeClr val="hlink"/>
              </a:buClr>
              <a:buFont typeface="Wingdings" pitchFamily="2" charset="2"/>
              <a:buChar char="§"/>
            </a:pPr>
            <a:r>
              <a:rPr lang="fr-FR" altLang="fr-FR" dirty="0">
                <a:solidFill>
                  <a:srgbClr val="002060"/>
                </a:solidFill>
                <a:latin typeface="Verdana" pitchFamily="34" charset="0"/>
              </a:rPr>
              <a:t>Toutes les activités ne sont pas mesurables (indisponibilité des données…)</a:t>
            </a:r>
          </a:p>
          <a:p>
            <a:pPr lvl="1" algn="just">
              <a:spcBef>
                <a:spcPts val="1200"/>
              </a:spcBef>
              <a:buClr>
                <a:schemeClr val="hlink"/>
              </a:buClr>
              <a:buFont typeface="Wingdings" pitchFamily="2" charset="2"/>
              <a:buChar char="§"/>
            </a:pPr>
            <a:r>
              <a:rPr lang="fr-FR" altLang="fr-FR" dirty="0">
                <a:solidFill>
                  <a:srgbClr val="002060"/>
                </a:solidFill>
                <a:latin typeface="Verdana" pitchFamily="34" charset="0"/>
              </a:rPr>
              <a:t>La prise en compte du volet qualitatif dans l’appréciation de l’atteinte d’un résultat ou dans l’élaboration d’un indicateur est parfois délicate pour certaines activités</a:t>
            </a:r>
          </a:p>
          <a:p>
            <a:pPr lvl="1" algn="just">
              <a:spcBef>
                <a:spcPts val="1200"/>
              </a:spcBef>
              <a:buClr>
                <a:schemeClr val="hlink"/>
              </a:buClr>
              <a:buFont typeface="Wingdings" pitchFamily="2" charset="2"/>
              <a:buChar char="§"/>
            </a:pPr>
            <a:r>
              <a:rPr lang="fr-FR" altLang="fr-FR" dirty="0">
                <a:solidFill>
                  <a:srgbClr val="002060"/>
                </a:solidFill>
                <a:latin typeface="Verdana" pitchFamily="34" charset="0"/>
              </a:rPr>
              <a:t>L’hétérogénéité des pratiques au sein d’une organisation peut rendre difficile l’élaboration d’indicateurs généralisables pour une même activité au sein d’une organisation</a:t>
            </a:r>
          </a:p>
          <a:p>
            <a:pPr lvl="1" algn="just">
              <a:spcBef>
                <a:spcPts val="1200"/>
              </a:spcBef>
              <a:buClr>
                <a:schemeClr val="hlink"/>
              </a:buClr>
              <a:buFont typeface="Wingdings" pitchFamily="2" charset="2"/>
              <a:buChar char="§"/>
            </a:pPr>
            <a:r>
              <a:rPr lang="fr-FR" altLang="fr-FR" dirty="0">
                <a:solidFill>
                  <a:srgbClr val="002060"/>
                </a:solidFill>
                <a:latin typeface="Verdana" pitchFamily="34" charset="0"/>
              </a:rPr>
              <a:t>L’indicateur ne reflète pas toujours  la complexité d’une activité</a:t>
            </a:r>
          </a:p>
          <a:p>
            <a:pPr lvl="1" algn="just">
              <a:spcBef>
                <a:spcPts val="1200"/>
              </a:spcBef>
              <a:buClr>
                <a:schemeClr val="hlink"/>
              </a:buClr>
              <a:buFont typeface="Wingdings" pitchFamily="2" charset="2"/>
              <a:buChar char="§"/>
            </a:pPr>
            <a:endParaRPr lang="fr-FR" altLang="fr-FR" sz="1200" dirty="0">
              <a:solidFill>
                <a:srgbClr val="002060"/>
              </a:solidFill>
              <a:latin typeface="Verdana" pitchFamily="34" charset="0"/>
            </a:endParaRPr>
          </a:p>
          <a:p>
            <a:pPr lvl="2" algn="just">
              <a:spcBef>
                <a:spcPts val="1200"/>
              </a:spcBef>
              <a:buClr>
                <a:schemeClr val="folHlink"/>
              </a:buClr>
            </a:pPr>
            <a:endParaRPr lang="fr-FR" altLang="fr-FR" sz="2000" dirty="0">
              <a:solidFill>
                <a:srgbClr val="002060"/>
              </a:solidFill>
              <a:latin typeface="Verdana" pitchFamily="34" charset="0"/>
            </a:endParaRPr>
          </a:p>
        </p:txBody>
      </p:sp>
      <p:pic>
        <p:nvPicPr>
          <p:cNvPr id="122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10" y="889682"/>
            <a:ext cx="693738" cy="67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15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66705" y="272716"/>
            <a:ext cx="9901522" cy="6136357"/>
          </a:xfrm>
          <a:prstGeom prst="rect">
            <a:avLst/>
          </a:prstGeom>
        </p:spPr>
      </p:pic>
    </p:spTree>
    <p:extLst>
      <p:ext uri="{BB962C8B-B14F-4D97-AF65-F5344CB8AC3E}">
        <p14:creationId xmlns:p14="http://schemas.microsoft.com/office/powerpoint/2010/main" val="29505557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314862"/>
            <a:ext cx="8229600" cy="657891"/>
          </a:xfrm>
        </p:spPr>
        <p:txBody>
          <a:bodyPr vert="horz" lIns="91440" tIns="38880" rIns="91440" bIns="45720" rtlCol="0" anchor="ctr">
            <a:spAutoFit/>
          </a:bodyPr>
          <a:lstStyle/>
          <a:p>
            <a:pPr lvl="0" hangingPunct="1">
              <a:lnSpc>
                <a:spcPct val="93000"/>
              </a:lnSpc>
            </a:pPr>
            <a:r>
              <a:rPr lang="fr-FR" sz="4000" i="1" dirty="0" smtClean="0"/>
              <a:t>Les </a:t>
            </a:r>
            <a:r>
              <a:rPr lang="fr-FR" sz="4000" i="1" dirty="0"/>
              <a:t>outils de pilotage - les indicateurs</a:t>
            </a:r>
          </a:p>
        </p:txBody>
      </p:sp>
      <p:sp>
        <p:nvSpPr>
          <p:cNvPr id="3" name="Espace réservé du texte 2"/>
          <p:cNvSpPr txBox="1">
            <a:spLocks noGrp="1"/>
          </p:cNvSpPr>
          <p:nvPr>
            <p:ph type="body" idx="4294967295"/>
          </p:nvPr>
        </p:nvSpPr>
        <p:spPr>
          <a:xfrm>
            <a:off x="248194" y="1127091"/>
            <a:ext cx="11599817" cy="5730909"/>
          </a:xfrm>
        </p:spPr>
        <p:txBody>
          <a:bodyPr vert="horz" wrap="square" lIns="91440" tIns="52559" rIns="91440" bIns="45720" rtlCol="0">
            <a:spAutoFit/>
          </a:bodyPr>
          <a:lstStyle/>
          <a:p>
            <a:pPr>
              <a:lnSpc>
                <a:spcPct val="87000"/>
              </a:lnSpc>
              <a:spcAft>
                <a:spcPts val="1410"/>
              </a:spcAft>
              <a:buClr>
                <a:srgbClr val="000000"/>
              </a:buClr>
              <a:buSzPct val="45000"/>
              <a:buFont typeface="Wingdings" pitchFamily="2"/>
              <a:buChar char=""/>
            </a:pPr>
            <a:r>
              <a:rPr lang="fr-FR" dirty="0"/>
              <a:t>Répondre à un objectif</a:t>
            </a:r>
          </a:p>
          <a:p>
            <a:pPr>
              <a:lnSpc>
                <a:spcPct val="87000"/>
              </a:lnSpc>
              <a:spcAft>
                <a:spcPts val="1410"/>
              </a:spcAft>
              <a:buClr>
                <a:srgbClr val="000000"/>
              </a:buClr>
              <a:buSzPct val="45000"/>
              <a:buFont typeface="Wingdings" pitchFamily="2"/>
              <a:buChar char=""/>
            </a:pPr>
            <a:r>
              <a:rPr lang="fr-FR" dirty="0"/>
              <a:t>Permettre une action correctrice</a:t>
            </a:r>
          </a:p>
          <a:p>
            <a:pPr>
              <a:lnSpc>
                <a:spcPct val="87000"/>
              </a:lnSpc>
              <a:spcAft>
                <a:spcPts val="1410"/>
              </a:spcAft>
              <a:buClr>
                <a:srgbClr val="000000"/>
              </a:buClr>
              <a:buSzPct val="45000"/>
              <a:buFont typeface="Wingdings" pitchFamily="2"/>
              <a:buChar char=""/>
            </a:pPr>
            <a:r>
              <a:rPr lang="fr-FR" dirty="0"/>
              <a:t>Être mesurable (donnée accessible à faible coût)</a:t>
            </a:r>
          </a:p>
          <a:p>
            <a:pPr>
              <a:lnSpc>
                <a:spcPct val="87000"/>
              </a:lnSpc>
              <a:spcAft>
                <a:spcPts val="1410"/>
              </a:spcAft>
              <a:buClr>
                <a:srgbClr val="000000"/>
              </a:buClr>
              <a:buSzPct val="45000"/>
              <a:buFont typeface="Wingdings" pitchFamily="2"/>
              <a:buChar char=""/>
            </a:pPr>
            <a:r>
              <a:rPr lang="fr-FR" dirty="0"/>
              <a:t>Être compréhensible (relié à l'expérience du pilote)</a:t>
            </a:r>
          </a:p>
          <a:p>
            <a:pPr>
              <a:lnSpc>
                <a:spcPct val="87000"/>
              </a:lnSpc>
              <a:spcAft>
                <a:spcPts val="1410"/>
              </a:spcAft>
              <a:buClr>
                <a:srgbClr val="000000"/>
              </a:buClr>
              <a:buSzPct val="45000"/>
              <a:buFont typeface="Wingdings" pitchFamily="2"/>
              <a:buChar char=""/>
            </a:pPr>
            <a:r>
              <a:rPr lang="fr-FR" dirty="0"/>
              <a:t>Être documenté (fiche indicateur)</a:t>
            </a:r>
          </a:p>
          <a:p>
            <a:pPr>
              <a:lnSpc>
                <a:spcPct val="93000"/>
              </a:lnSpc>
              <a:spcAft>
                <a:spcPts val="1410"/>
              </a:spcAft>
              <a:buClr>
                <a:srgbClr val="000000"/>
              </a:buClr>
              <a:buSzPct val="45000"/>
              <a:buFont typeface="Wingdings" pitchFamily="2"/>
              <a:buChar char=""/>
            </a:pPr>
            <a:r>
              <a:rPr lang="fr-FR" dirty="0"/>
              <a:t>Assumer le point de vue partiel</a:t>
            </a:r>
          </a:p>
          <a:p>
            <a:pPr>
              <a:lnSpc>
                <a:spcPct val="93000"/>
              </a:lnSpc>
              <a:spcAft>
                <a:spcPts val="1410"/>
              </a:spcAft>
              <a:buClr>
                <a:srgbClr val="000000"/>
              </a:buClr>
              <a:buSzPct val="45000"/>
              <a:buFont typeface="Wingdings" pitchFamily="2"/>
              <a:buChar char=""/>
            </a:pPr>
            <a:r>
              <a:rPr lang="fr-FR" dirty="0"/>
              <a:t>Un indicateur ne reflète qu'une partie du réel, et donc une partie de l'objectif</a:t>
            </a:r>
          </a:p>
          <a:p>
            <a:pPr>
              <a:lnSpc>
                <a:spcPct val="93000"/>
              </a:lnSpc>
              <a:spcAft>
                <a:spcPts val="1410"/>
              </a:spcAft>
              <a:buClr>
                <a:srgbClr val="000000"/>
              </a:buClr>
              <a:buSzPct val="45000"/>
              <a:buFont typeface="Wingdings" pitchFamily="2"/>
              <a:buChar char=""/>
            </a:pPr>
            <a:r>
              <a:rPr lang="fr-FR" dirty="0"/>
              <a:t>Multiplier les indicateurs pour multiplier les points de vue... la solution a ses </a:t>
            </a:r>
            <a:r>
              <a:rPr lang="fr-FR" dirty="0" smtClean="0"/>
              <a:t>limites</a:t>
            </a:r>
            <a:endParaRPr lang="fr-FR" dirty="0"/>
          </a:p>
        </p:txBody>
      </p:sp>
    </p:spTree>
    <p:extLst>
      <p:ext uri="{BB962C8B-B14F-4D97-AF65-F5344CB8AC3E}">
        <p14:creationId xmlns:p14="http://schemas.microsoft.com/office/powerpoint/2010/main" val="25396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201537"/>
            <a:ext cx="8229600" cy="1287615"/>
          </a:xfrm>
        </p:spPr>
        <p:txBody>
          <a:bodyPr vert="horz" lIns="91440" tIns="38880" rIns="91440" bIns="45720" rtlCol="0" anchor="ctr">
            <a:spAutoFit/>
          </a:bodyPr>
          <a:lstStyle/>
          <a:p>
            <a:pPr lvl="0" hangingPunct="1">
              <a:lnSpc>
                <a:spcPct val="93000"/>
              </a:lnSpc>
            </a:pPr>
            <a:r>
              <a:rPr lang="fr-FR"/>
              <a:t/>
            </a:r>
            <a:br>
              <a:rPr lang="fr-FR"/>
            </a:br>
            <a:r>
              <a:rPr lang="fr-FR" sz="4000" i="1"/>
              <a:t>Les outils de pilotage - les indicateurs</a:t>
            </a:r>
          </a:p>
        </p:txBody>
      </p:sp>
      <p:sp>
        <p:nvSpPr>
          <p:cNvPr id="3" name="Espace réservé du texte 2"/>
          <p:cNvSpPr txBox="1">
            <a:spLocks noGrp="1"/>
          </p:cNvSpPr>
          <p:nvPr>
            <p:ph type="body" idx="4294967295"/>
          </p:nvPr>
        </p:nvSpPr>
        <p:spPr>
          <a:xfrm>
            <a:off x="1524000" y="1603376"/>
            <a:ext cx="8045450" cy="2693829"/>
          </a:xfrm>
        </p:spPr>
        <p:txBody>
          <a:bodyPr vert="horz" lIns="91440" tIns="28081" rIns="91440" bIns="45720" rtlCol="0">
            <a:spAutoFit/>
          </a:bodyPr>
          <a:lstStyle/>
          <a:p>
            <a:pPr>
              <a:lnSpc>
                <a:spcPct val="93000"/>
              </a:lnSpc>
              <a:spcAft>
                <a:spcPts val="1410"/>
              </a:spcAft>
              <a:buClr>
                <a:srgbClr val="000000"/>
              </a:buClr>
              <a:buSzPct val="45000"/>
              <a:buFont typeface="Wingdings" pitchFamily="2"/>
              <a:buChar char=""/>
            </a:pPr>
            <a:r>
              <a:rPr lang="fr-FR" dirty="0"/>
              <a:t>Assumer le point de vue partiel</a:t>
            </a:r>
          </a:p>
          <a:p>
            <a:pPr>
              <a:lnSpc>
                <a:spcPct val="93000"/>
              </a:lnSpc>
              <a:spcAft>
                <a:spcPts val="1410"/>
              </a:spcAft>
              <a:buClr>
                <a:srgbClr val="000000"/>
              </a:buClr>
              <a:buSzPct val="45000"/>
              <a:buFont typeface="Wingdings" pitchFamily="2"/>
              <a:buChar char=""/>
            </a:pPr>
            <a:r>
              <a:rPr lang="fr-FR" dirty="0"/>
              <a:t>Un indicateur ne reflète qu'une partie du réel, et donc une partie de l'objectif</a:t>
            </a:r>
          </a:p>
          <a:p>
            <a:pPr>
              <a:lnSpc>
                <a:spcPct val="93000"/>
              </a:lnSpc>
              <a:spcAft>
                <a:spcPts val="1410"/>
              </a:spcAft>
              <a:buClr>
                <a:srgbClr val="000000"/>
              </a:buClr>
              <a:buSzPct val="45000"/>
              <a:buFont typeface="Wingdings" pitchFamily="2"/>
              <a:buChar char=""/>
            </a:pPr>
            <a:r>
              <a:rPr lang="fr-FR" dirty="0"/>
              <a:t>Multiplier les indicateurs pour multiplier les points de vue... la solution a ses limites</a:t>
            </a:r>
          </a:p>
        </p:txBody>
      </p:sp>
    </p:spTree>
    <p:extLst>
      <p:ext uri="{BB962C8B-B14F-4D97-AF65-F5344CB8AC3E}">
        <p14:creationId xmlns:p14="http://schemas.microsoft.com/office/powerpoint/2010/main" val="176927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524000" y="-113324"/>
            <a:ext cx="8229600" cy="1917338"/>
          </a:xfrm>
        </p:spPr>
        <p:txBody>
          <a:bodyPr vert="horz" lIns="91440" tIns="38880" rIns="91440" bIns="45720" rtlCol="0" anchor="ctr">
            <a:spAutoFit/>
          </a:bodyPr>
          <a:lstStyle/>
          <a:p>
            <a:pPr>
              <a:lnSpc>
                <a:spcPct val="93000"/>
              </a:lnSpc>
            </a:pPr>
            <a:r>
              <a:rPr lang="fr-FR" dirty="0"/>
              <a:t/>
            </a:r>
            <a:br>
              <a:rPr lang="fr-FR" dirty="0"/>
            </a:br>
            <a:r>
              <a:rPr lang="fr-FR" sz="4000" dirty="0"/>
              <a:t>Conclusion</a:t>
            </a:r>
            <a:br>
              <a:rPr lang="fr-FR" sz="4000" dirty="0"/>
            </a:br>
            <a:endParaRPr lang="fr-FR" sz="4000" i="1" dirty="0"/>
          </a:p>
        </p:txBody>
      </p:sp>
      <p:sp>
        <p:nvSpPr>
          <p:cNvPr id="3" name="Espace réservé du texte 2"/>
          <p:cNvSpPr txBox="1">
            <a:spLocks noGrp="1"/>
          </p:cNvSpPr>
          <p:nvPr>
            <p:ph type="body" idx="4294967295"/>
          </p:nvPr>
        </p:nvSpPr>
        <p:spPr>
          <a:xfrm>
            <a:off x="805542" y="1804014"/>
            <a:ext cx="9919063" cy="2293078"/>
          </a:xfrm>
        </p:spPr>
        <p:txBody>
          <a:bodyPr vert="horz" wrap="square" lIns="91440" tIns="28081" rIns="91440" bIns="45720" rtlCol="0">
            <a:spAutoFit/>
          </a:bodyPr>
          <a:lstStyle/>
          <a:p>
            <a:pPr>
              <a:lnSpc>
                <a:spcPct val="93000"/>
              </a:lnSpc>
              <a:spcAft>
                <a:spcPts val="1410"/>
              </a:spcAft>
              <a:buClr>
                <a:srgbClr val="000000"/>
              </a:buClr>
              <a:buSzPct val="45000"/>
              <a:buFont typeface="Wingdings" pitchFamily="2"/>
              <a:buChar char=""/>
            </a:pPr>
            <a:r>
              <a:rPr lang="fr-FR" dirty="0" smtClean="0"/>
              <a:t>Il </a:t>
            </a:r>
            <a:r>
              <a:rPr lang="fr-FR" dirty="0"/>
              <a:t>n'y a pas d'indicateur parfait</a:t>
            </a:r>
          </a:p>
          <a:p>
            <a:pPr>
              <a:lnSpc>
                <a:spcPct val="93000"/>
              </a:lnSpc>
              <a:spcAft>
                <a:spcPts val="1410"/>
              </a:spcAft>
              <a:buClr>
                <a:srgbClr val="000000"/>
              </a:buClr>
              <a:buSzPct val="45000"/>
              <a:buFont typeface="Wingdings" pitchFamily="2"/>
              <a:buChar char=""/>
            </a:pPr>
            <a:r>
              <a:rPr lang="fr-FR" dirty="0"/>
              <a:t>La documentation est indispensable</a:t>
            </a:r>
          </a:p>
          <a:p>
            <a:pPr>
              <a:lnSpc>
                <a:spcPct val="93000"/>
              </a:lnSpc>
              <a:spcAft>
                <a:spcPts val="1410"/>
              </a:spcAft>
              <a:buClr>
                <a:srgbClr val="000000"/>
              </a:buClr>
              <a:buSzPct val="45000"/>
              <a:buFont typeface="Wingdings" pitchFamily="2"/>
              <a:buChar char=""/>
            </a:pPr>
            <a:r>
              <a:rPr lang="fr-FR" dirty="0"/>
              <a:t>On se repose la </a:t>
            </a:r>
            <a:r>
              <a:rPr lang="fr-FR" dirty="0" smtClean="0"/>
              <a:t>question...</a:t>
            </a:r>
            <a:r>
              <a:rPr lang="fr-FR" dirty="0"/>
              <a:t>que manque-t-il pour en faire un indicateur ou est il suffisant ainsi ?</a:t>
            </a:r>
          </a:p>
        </p:txBody>
      </p:sp>
    </p:spTree>
    <p:extLst>
      <p:ext uri="{BB962C8B-B14F-4D97-AF65-F5344CB8AC3E}">
        <p14:creationId xmlns:p14="http://schemas.microsoft.com/office/powerpoint/2010/main" val="3326012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bwMode="auto">
          <a:xfrm>
            <a:off x="3790950" y="274638"/>
            <a:ext cx="6419850"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fr-FR" altLang="fr-FR" smtClean="0">
                <a:latin typeface="Calibri" panose="020F0502020204030204" pitchFamily="34" charset="0"/>
              </a:rPr>
              <a:t>Tableaux Croisés Dynamiques</a:t>
            </a:r>
            <a:endParaRPr lang="fr-FR" altLang="fr-FR" smtClean="0"/>
          </a:p>
        </p:txBody>
      </p:sp>
      <p:sp>
        <p:nvSpPr>
          <p:cNvPr id="3" name="Espace réservé du texte 2"/>
          <p:cNvSpPr>
            <a:spLocks noGrp="1"/>
          </p:cNvSpPr>
          <p:nvPr>
            <p:ph type="body" sz="quarter" idx="10"/>
          </p:nvPr>
        </p:nvSpPr>
        <p:spPr>
          <a:xfrm>
            <a:off x="1919288" y="1052514"/>
            <a:ext cx="7993062" cy="5545137"/>
          </a:xfrm>
        </p:spPr>
        <p:txBody>
          <a:bodyPr>
            <a:normAutofit lnSpcReduction="10000"/>
          </a:bodyPr>
          <a:lstStyle/>
          <a:p>
            <a:pPr marL="0" indent="0">
              <a:buNone/>
              <a:defRPr/>
            </a:pPr>
            <a:r>
              <a:rPr lang="fr-FR" sz="2000" dirty="0"/>
              <a:t> </a:t>
            </a:r>
            <a:r>
              <a:rPr lang="fr-FR" sz="2000" b="1" dirty="0"/>
              <a:t>Objectifs : </a:t>
            </a:r>
            <a:endParaRPr lang="fr-FR" sz="2000" dirty="0"/>
          </a:p>
          <a:p>
            <a:pPr>
              <a:buFont typeface="Arial" charset="0"/>
              <a:buChar char="•"/>
              <a:defRPr/>
            </a:pPr>
            <a:r>
              <a:rPr lang="fr-FR" sz="2000" dirty="0"/>
              <a:t>Maîtriser la manipulation et les outils dédiés à la gestion des listes de données sous Excel et la réalisation des tableaux croisés dynamiques. </a:t>
            </a:r>
          </a:p>
          <a:p>
            <a:pPr marL="0" indent="0">
              <a:buNone/>
              <a:defRPr/>
            </a:pPr>
            <a:r>
              <a:rPr lang="fr-FR" sz="2000" dirty="0"/>
              <a:t> </a:t>
            </a:r>
          </a:p>
          <a:p>
            <a:pPr>
              <a:buFont typeface="Arial" charset="0"/>
              <a:buChar char="•"/>
              <a:defRPr/>
            </a:pPr>
            <a:r>
              <a:rPr lang="fr-FR" sz="2000" b="1" dirty="0"/>
              <a:t>Public visé: </a:t>
            </a:r>
            <a:endParaRPr lang="fr-FR" sz="2000" dirty="0"/>
          </a:p>
          <a:p>
            <a:pPr>
              <a:buFont typeface="Arial" charset="0"/>
              <a:buChar char="•"/>
              <a:defRPr/>
            </a:pPr>
            <a:r>
              <a:rPr lang="fr-FR" sz="2000" dirty="0"/>
              <a:t>Agents devant gérer des bases de données ou produire des tableaux croisés dynamiques </a:t>
            </a:r>
          </a:p>
          <a:p>
            <a:pPr marL="0" indent="0">
              <a:buNone/>
              <a:defRPr/>
            </a:pPr>
            <a:endParaRPr lang="fr-FR" sz="2000" dirty="0"/>
          </a:p>
          <a:p>
            <a:pPr>
              <a:buFont typeface="Arial" charset="0"/>
              <a:buChar char="•"/>
              <a:defRPr/>
            </a:pPr>
            <a:r>
              <a:rPr lang="fr-FR" sz="2000" b="1" dirty="0"/>
              <a:t>Pré requis : </a:t>
            </a:r>
            <a:endParaRPr lang="fr-FR" sz="2000" dirty="0"/>
          </a:p>
          <a:p>
            <a:pPr>
              <a:buFont typeface="Arial" charset="0"/>
              <a:buChar char="•"/>
              <a:defRPr/>
            </a:pPr>
            <a:r>
              <a:rPr lang="fr-FR" sz="2000" dirty="0"/>
              <a:t>Maîtriser les fonctions de base d’Excel ou avoir suivi le stage « Excel : Initiation ». </a:t>
            </a:r>
          </a:p>
          <a:p>
            <a:pPr marL="0" indent="0">
              <a:buNone/>
              <a:defRPr/>
            </a:pPr>
            <a:endParaRPr lang="fr-FR" sz="2000" dirty="0"/>
          </a:p>
          <a:p>
            <a:pPr>
              <a:buFont typeface="Arial" charset="0"/>
              <a:buChar char="•"/>
              <a:defRPr/>
            </a:pPr>
            <a:r>
              <a:rPr lang="fr-FR" sz="2000" b="1" dirty="0"/>
              <a:t>Méthodes pédagogiques : </a:t>
            </a:r>
            <a:endParaRPr lang="fr-FR" sz="2000" dirty="0"/>
          </a:p>
          <a:p>
            <a:pPr>
              <a:buFont typeface="Arial" charset="0"/>
              <a:buChar char="•"/>
              <a:defRPr/>
            </a:pPr>
            <a:r>
              <a:rPr lang="fr-FR" sz="2000" dirty="0"/>
              <a:t>Alternance d’apports théoriques et de mise sous forme d’exercices. </a:t>
            </a:r>
          </a:p>
        </p:txBody>
      </p:sp>
    </p:spTree>
    <p:extLst>
      <p:ext uri="{BB962C8B-B14F-4D97-AF65-F5344CB8AC3E}">
        <p14:creationId xmlns:p14="http://schemas.microsoft.com/office/powerpoint/2010/main" val="727777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bwMode="auto">
          <a:xfrm>
            <a:off x="3790950" y="274638"/>
            <a:ext cx="6419850"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fr-FR" altLang="fr-FR" smtClean="0"/>
              <a:t>Base de données</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1412876"/>
            <a:ext cx="8767762" cy="335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Rectangle 5"/>
          <p:cNvSpPr>
            <a:spLocks noChangeArrowheads="1"/>
          </p:cNvSpPr>
          <p:nvPr/>
        </p:nvSpPr>
        <p:spPr bwMode="auto">
          <a:xfrm>
            <a:off x="2208214" y="4764089"/>
            <a:ext cx="77041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a:t>Le tableau croisé dynamique permet de composer rapidement un tableau synthèse provenant d'une masse de données. Comme le nom l'indique, Excel génère un tableau qui permet d'avoir le sommaire d'une ou de plusieurs variables à la fois. De plus, ce tableau est dynamique. Cela veut dire qu'il vous est possible d'ajouter, de retirer et de modifier la présentation du tableau.</a:t>
            </a:r>
          </a:p>
        </p:txBody>
      </p:sp>
    </p:spTree>
    <p:extLst>
      <p:ext uri="{BB962C8B-B14F-4D97-AF65-F5344CB8AC3E}">
        <p14:creationId xmlns:p14="http://schemas.microsoft.com/office/powerpoint/2010/main" val="2223314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524000" y="274638"/>
            <a:ext cx="8686800"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fr-FR" altLang="fr-FR" smtClean="0"/>
              <a:t>EXCEL : Tableaux croisés dynamiques</a:t>
            </a:r>
          </a:p>
        </p:txBody>
      </p:sp>
      <p:sp>
        <p:nvSpPr>
          <p:cNvPr id="32771" name="Rectangle 3"/>
          <p:cNvSpPr>
            <a:spLocks noGrp="1" noChangeArrowheads="1"/>
          </p:cNvSpPr>
          <p:nvPr>
            <p:ph type="body" sz="quarter" idx="10"/>
          </p:nvPr>
        </p:nvSpPr>
        <p:spPr>
          <a:xfrm>
            <a:off x="489857" y="1052513"/>
            <a:ext cx="10286999" cy="5111750"/>
          </a:xfrm>
        </p:spPr>
        <p:txBody>
          <a:bodyPr/>
          <a:lstStyle/>
          <a:p>
            <a:pPr>
              <a:buFont typeface="Arial"/>
              <a:buChar char="•"/>
              <a:defRPr/>
            </a:pPr>
            <a:endParaRPr lang="fr-FR" sz="2400" dirty="0"/>
          </a:p>
          <a:p>
            <a:pPr>
              <a:buFont typeface="Arial"/>
              <a:buChar char="•"/>
              <a:defRPr/>
            </a:pPr>
            <a:r>
              <a:rPr lang="fr-FR" sz="2400" dirty="0"/>
              <a:t>Définition</a:t>
            </a:r>
          </a:p>
          <a:p>
            <a:pPr marL="0" indent="0">
              <a:buNone/>
              <a:defRPr/>
            </a:pPr>
            <a:r>
              <a:rPr lang="fr-FR" sz="1800" dirty="0"/>
              <a:t>Les tableaux croisés dynamiques sont des outils d'analyse très performants. Ils permettent de </a:t>
            </a:r>
            <a:r>
              <a:rPr lang="fr-FR" sz="1800" b="1" dirty="0">
                <a:solidFill>
                  <a:schemeClr val="tx2"/>
                </a:solidFill>
              </a:rPr>
              <a:t>comparer</a:t>
            </a:r>
            <a:r>
              <a:rPr lang="fr-FR" sz="1800" dirty="0"/>
              <a:t> et de </a:t>
            </a:r>
            <a:r>
              <a:rPr lang="fr-FR" sz="1800" b="1" dirty="0">
                <a:solidFill>
                  <a:schemeClr val="tx2"/>
                </a:solidFill>
              </a:rPr>
              <a:t>calculer</a:t>
            </a:r>
            <a:r>
              <a:rPr lang="fr-FR" sz="1800" dirty="0"/>
              <a:t> par des simples clics toute sorte d'éléments. Par un simple cliquer glisser l'utilisateur peut ensuite modifier les composants du tableau. </a:t>
            </a:r>
          </a:p>
          <a:p>
            <a:pPr marL="0" indent="0">
              <a:buNone/>
              <a:defRPr/>
            </a:pPr>
            <a:endParaRPr lang="fr-FR" sz="1800" dirty="0"/>
          </a:p>
          <a:p>
            <a:pPr marL="0" indent="0">
              <a:buNone/>
              <a:defRPr/>
            </a:pPr>
            <a:r>
              <a:rPr lang="fr-FR" sz="1800" dirty="0"/>
              <a:t>Avant de pouvoir générer un tableau croisé dynamique il faut bien évidemment avoir une base de données comportant les éléments (chiffres, formules, texte) qu'on aimerait analyser à l'aide du tableau </a:t>
            </a:r>
            <a:r>
              <a:rPr lang="fr-FR" sz="1800" dirty="0" smtClean="0"/>
              <a:t>croisé.</a:t>
            </a:r>
            <a:endParaRPr lang="fr-FR" sz="1800" dirty="0"/>
          </a:p>
          <a:p>
            <a:pPr marL="0" indent="0">
              <a:buNone/>
              <a:defRPr/>
            </a:pPr>
            <a:endParaRPr lang="fr-FR" sz="1800" dirty="0"/>
          </a:p>
          <a:p>
            <a:pPr marL="0" indent="0">
              <a:buSzPct val="110000"/>
              <a:buNone/>
              <a:defRPr/>
            </a:pPr>
            <a:endParaRPr lang="fr-FR" sz="1600" dirty="0"/>
          </a:p>
        </p:txBody>
      </p:sp>
      <p:sp>
        <p:nvSpPr>
          <p:cNvPr id="24580"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4581" name="ZoneTexte 2"/>
          <p:cNvSpPr txBox="1">
            <a:spLocks noChangeArrowheads="1"/>
          </p:cNvSpPr>
          <p:nvPr/>
        </p:nvSpPr>
        <p:spPr bwMode="auto">
          <a:xfrm>
            <a:off x="6456363" y="6402389"/>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Tree>
    <p:extLst>
      <p:ext uri="{BB962C8B-B14F-4D97-AF65-F5344CB8AC3E}">
        <p14:creationId xmlns:p14="http://schemas.microsoft.com/office/powerpoint/2010/main" val="677318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9871" y="2133991"/>
            <a:ext cx="4732258" cy="369332"/>
          </a:xfrm>
          <a:prstGeom prst="rect">
            <a:avLst/>
          </a:prstGeom>
        </p:spPr>
        <p:txBody>
          <a:bodyPr wrap="none">
            <a:spAutoFit/>
          </a:bodyPr>
          <a:lstStyle/>
          <a:p>
            <a:r>
              <a:rPr lang="fr-FR" dirty="0"/>
              <a:t>https://www.youtube.com/watch?v=ozRzIvSxbfs</a:t>
            </a:r>
          </a:p>
        </p:txBody>
      </p:sp>
      <p:sp>
        <p:nvSpPr>
          <p:cNvPr id="3" name="Titre 2"/>
          <p:cNvSpPr>
            <a:spLocks noGrp="1"/>
          </p:cNvSpPr>
          <p:nvPr>
            <p:ph type="title"/>
          </p:nvPr>
        </p:nvSpPr>
        <p:spPr/>
        <p:txBody>
          <a:bodyPr/>
          <a:lstStyle/>
          <a:p>
            <a:r>
              <a:rPr lang="fr-FR" dirty="0" smtClean="0"/>
              <a:t>Outil Power BI pour des tableaux de bords interactifs</a:t>
            </a:r>
            <a:endParaRPr lang="fr-FR" dirty="0"/>
          </a:p>
        </p:txBody>
      </p:sp>
      <p:sp>
        <p:nvSpPr>
          <p:cNvPr id="5" name="Rectangle 4"/>
          <p:cNvSpPr/>
          <p:nvPr/>
        </p:nvSpPr>
        <p:spPr>
          <a:xfrm>
            <a:off x="3634588" y="5187434"/>
            <a:ext cx="4922823" cy="369332"/>
          </a:xfrm>
          <a:prstGeom prst="rect">
            <a:avLst/>
          </a:prstGeom>
        </p:spPr>
        <p:txBody>
          <a:bodyPr wrap="none">
            <a:spAutoFit/>
          </a:bodyPr>
          <a:lstStyle/>
          <a:p>
            <a:r>
              <a:rPr lang="fr-FR" dirty="0"/>
              <a:t>https://www.youtube.com/watch?v=kFAHkSG4RtY</a:t>
            </a:r>
          </a:p>
        </p:txBody>
      </p:sp>
      <p:sp>
        <p:nvSpPr>
          <p:cNvPr id="6" name="Titre 2"/>
          <p:cNvSpPr txBox="1">
            <a:spLocks/>
          </p:cNvSpPr>
          <p:nvPr/>
        </p:nvSpPr>
        <p:spPr>
          <a:xfrm>
            <a:off x="838199" y="30492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Outil Excel pour des tableaux de bords interactifs</a:t>
            </a:r>
            <a:endParaRPr lang="fr-FR" dirty="0"/>
          </a:p>
        </p:txBody>
      </p:sp>
    </p:spTree>
    <p:extLst>
      <p:ext uri="{BB962C8B-B14F-4D97-AF65-F5344CB8AC3E}">
        <p14:creationId xmlns:p14="http://schemas.microsoft.com/office/powerpoint/2010/main" val="1043996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27957" y="76529"/>
            <a:ext cx="10820399" cy="759307"/>
          </a:xfrm>
        </p:spPr>
        <p:txBody>
          <a:bodyPr vert="horz" wrap="square" lIns="90004" tIns="46798" rIns="90004" bIns="46798" rtlCol="0" anchor="ctr">
            <a:spAutoFit/>
          </a:bodyPr>
          <a:lstStyle/>
          <a:p>
            <a:pPr lvl="0" algn="ctr" hangingPunct="1"/>
            <a:r>
              <a:rPr lang="fr-FR" sz="2400" b="1" dirty="0">
                <a:latin typeface="TwCenMT" pitchFamily="18"/>
              </a:rPr>
              <a:t>En fait, </a:t>
            </a:r>
            <a:r>
              <a:rPr lang="fr-FR" sz="2400" b="1" dirty="0" smtClean="0">
                <a:latin typeface="TwCenMT" pitchFamily="18"/>
              </a:rPr>
              <a:t>le pilotage d’un service ou d’une direction doit s’entendre essentiellement autour des actions suivantes :</a:t>
            </a:r>
            <a:endParaRPr lang="fr-FR" sz="2400" b="1" dirty="0">
              <a:latin typeface="TwCenMT" pitchFamily="18"/>
            </a:endParaRPr>
          </a:p>
        </p:txBody>
      </p:sp>
      <p:sp>
        <p:nvSpPr>
          <p:cNvPr id="4" name="Rectangle 3">
            <a:hlinkClick r:id="rId3"/>
          </p:cNvPr>
          <p:cNvSpPr/>
          <p:nvPr/>
        </p:nvSpPr>
        <p:spPr>
          <a:xfrm>
            <a:off x="3876566" y="6254503"/>
            <a:ext cx="4928722" cy="369332"/>
          </a:xfrm>
          <a:prstGeom prst="rect">
            <a:avLst/>
          </a:prstGeom>
        </p:spPr>
        <p:txBody>
          <a:bodyPr wrap="none">
            <a:spAutoFit/>
          </a:bodyPr>
          <a:lstStyle/>
          <a:p>
            <a:r>
              <a:rPr lang="fr-FR" dirty="0"/>
              <a:t>https://www.youtube.com/watch?v=tVnpu5tCGKo</a:t>
            </a:r>
          </a:p>
        </p:txBody>
      </p:sp>
      <p:graphicFrame>
        <p:nvGraphicFramePr>
          <p:cNvPr id="5" name="Diagramme 4"/>
          <p:cNvGraphicFramePr/>
          <p:nvPr>
            <p:extLst>
              <p:ext uri="{D42A27DB-BD31-4B8C-83A1-F6EECF244321}">
                <p14:modId xmlns:p14="http://schemas.microsoft.com/office/powerpoint/2010/main" val="1706280879"/>
              </p:ext>
            </p:extLst>
          </p:nvPr>
        </p:nvGraphicFramePr>
        <p:xfrm>
          <a:off x="146958" y="1028700"/>
          <a:ext cx="11919856" cy="52258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36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3" y="134380"/>
            <a:ext cx="11979729" cy="6863417"/>
          </a:xfrm>
          <a:prstGeom prst="rect">
            <a:avLst/>
          </a:prstGeom>
        </p:spPr>
        <p:txBody>
          <a:bodyPr wrap="square">
            <a:spAutoFit/>
          </a:bodyPr>
          <a:lstStyle/>
          <a:p>
            <a:pPr algn="ctr"/>
            <a:r>
              <a:rPr lang="fr-FR" sz="4400" b="1" dirty="0"/>
              <a:t>Les différents types de tableaux de bord</a:t>
            </a:r>
          </a:p>
          <a:p>
            <a:r>
              <a:rPr lang="fr-FR" sz="3600" b="1" u="sng" dirty="0" smtClean="0"/>
              <a:t>1. Tableau </a:t>
            </a:r>
            <a:r>
              <a:rPr lang="fr-FR" sz="3600" b="1" u="sng" dirty="0"/>
              <a:t>de bord RH</a:t>
            </a:r>
          </a:p>
          <a:p>
            <a:endParaRPr lang="fr-FR" dirty="0" smtClean="0"/>
          </a:p>
          <a:p>
            <a:r>
              <a:rPr lang="fr-FR" dirty="0" smtClean="0"/>
              <a:t>Le </a:t>
            </a:r>
            <a:r>
              <a:rPr lang="fr-FR" dirty="0"/>
              <a:t>tableau de bord RH regroupe les informations relatives aux ressources humaines. On y trouve des indicateurs comme :</a:t>
            </a:r>
          </a:p>
          <a:p>
            <a:endParaRPr lang="fr-FR" dirty="0"/>
          </a:p>
          <a:p>
            <a:pPr marL="285750" indent="-285750">
              <a:buFont typeface="Arial" panose="020B0604020202020204" pitchFamily="34" charset="0"/>
              <a:buChar char="•"/>
            </a:pPr>
            <a:r>
              <a:rPr lang="fr-FR" dirty="0"/>
              <a:t>Le volume des effectifs,</a:t>
            </a:r>
          </a:p>
          <a:p>
            <a:pPr marL="285750" indent="-285750">
              <a:buFont typeface="Arial" panose="020B0604020202020204" pitchFamily="34" charset="0"/>
              <a:buChar char="•"/>
            </a:pPr>
            <a:r>
              <a:rPr lang="fr-FR" dirty="0"/>
              <a:t>Le turnover (rotation du personnel)</a:t>
            </a:r>
          </a:p>
          <a:p>
            <a:pPr marL="285750" indent="-285750">
              <a:buFont typeface="Arial" panose="020B0604020202020204" pitchFamily="34" charset="0"/>
              <a:buChar char="•"/>
            </a:pPr>
            <a:r>
              <a:rPr lang="fr-FR" dirty="0"/>
              <a:t>La parité du personnel, et d’autres</a:t>
            </a:r>
          </a:p>
          <a:p>
            <a:pPr marL="285750" indent="-285750">
              <a:buFont typeface="Arial" panose="020B0604020202020204" pitchFamily="34" charset="0"/>
              <a:buChar char="•"/>
            </a:pPr>
            <a:r>
              <a:rPr lang="fr-FR" dirty="0"/>
              <a:t>Le taux d’absentéisme</a:t>
            </a:r>
          </a:p>
          <a:p>
            <a:r>
              <a:rPr lang="fr-FR" dirty="0"/>
              <a:t> </a:t>
            </a:r>
          </a:p>
          <a:p>
            <a:endParaRPr lang="fr-FR" dirty="0"/>
          </a:p>
          <a:p>
            <a:r>
              <a:rPr lang="fr-FR" dirty="0"/>
              <a:t>Il est important de bien évaluer les performances RH car </a:t>
            </a:r>
            <a:r>
              <a:rPr lang="fr-FR" dirty="0" smtClean="0"/>
              <a:t>un service en </a:t>
            </a:r>
            <a:r>
              <a:rPr lang="fr-FR" dirty="0"/>
              <a:t>sureffectif ou en sous-effectif risque d’avoir un impact négatif sur ses résultats. Ainsi, ​​l’ensemble des informations inscrites dans le tableau permet de prendre de la hauteur et facilite les choix stratégiques du DRH.</a:t>
            </a:r>
          </a:p>
          <a:p>
            <a:endParaRPr lang="fr-FR" dirty="0"/>
          </a:p>
          <a:p>
            <a:r>
              <a:rPr lang="fr-FR" dirty="0"/>
              <a:t> </a:t>
            </a:r>
          </a:p>
          <a:p>
            <a:endParaRPr lang="fr-FR" dirty="0"/>
          </a:p>
          <a:p>
            <a:r>
              <a:rPr lang="fr-FR" dirty="0"/>
              <a:t>Un bon tableau de bord RH fournit une visualisation rapide et synthétique des ressources humaines et des potentiels dysfonctionnements sociaux dans l’organisation. </a:t>
            </a:r>
          </a:p>
          <a:p>
            <a:endParaRPr lang="fr-FR" dirty="0"/>
          </a:p>
          <a:p>
            <a:r>
              <a:rPr lang="fr-FR" dirty="0"/>
              <a:t>Finalement, le tableau permet au DRH d’aligner ses actions aux objectifs fixés par les dirigeants.</a:t>
            </a:r>
          </a:p>
          <a:p>
            <a:endParaRPr lang="fr-FR" dirty="0"/>
          </a:p>
        </p:txBody>
      </p:sp>
    </p:spTree>
    <p:extLst>
      <p:ext uri="{BB962C8B-B14F-4D97-AF65-F5344CB8AC3E}">
        <p14:creationId xmlns:p14="http://schemas.microsoft.com/office/powerpoint/2010/main" val="35384415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413" y="306952"/>
            <a:ext cx="4169229" cy="6370975"/>
          </a:xfrm>
          <a:prstGeom prst="rect">
            <a:avLst/>
          </a:prstGeom>
        </p:spPr>
        <p:txBody>
          <a:bodyPr wrap="square">
            <a:spAutoFit/>
          </a:bodyPr>
          <a:lstStyle/>
          <a:p>
            <a:r>
              <a:rPr lang="fr-FR" sz="2400" dirty="0"/>
              <a:t>Ce tableau de bord RH se focalise sur l’effectif de l’organisation, il permet de visualiser simplement : </a:t>
            </a:r>
          </a:p>
          <a:p>
            <a:endParaRPr lang="fr-FR" sz="2400" dirty="0"/>
          </a:p>
          <a:p>
            <a:pPr marL="285750" indent="-285750">
              <a:buFont typeface="Arial" panose="020B0604020202020204" pitchFamily="34" charset="0"/>
              <a:buChar char="•"/>
            </a:pPr>
            <a:r>
              <a:rPr lang="fr-FR" sz="2400" dirty="0"/>
              <a:t>La répartition des statuts des différents employés,</a:t>
            </a:r>
          </a:p>
          <a:p>
            <a:pPr marL="285750" indent="-285750">
              <a:buFont typeface="Arial" panose="020B0604020202020204" pitchFamily="34" charset="0"/>
              <a:buChar char="•"/>
            </a:pPr>
            <a:r>
              <a:rPr lang="fr-FR" sz="2400" dirty="0"/>
              <a:t>L’ancienneté des membres de l’équipe,</a:t>
            </a:r>
          </a:p>
          <a:p>
            <a:pPr marL="285750" indent="-285750">
              <a:buFont typeface="Arial" panose="020B0604020202020204" pitchFamily="34" charset="0"/>
              <a:buChar char="•"/>
            </a:pPr>
            <a:r>
              <a:rPr lang="fr-FR" sz="2400" dirty="0"/>
              <a:t>Les contrats des employés,</a:t>
            </a:r>
          </a:p>
          <a:p>
            <a:pPr marL="285750" indent="-285750">
              <a:buFont typeface="Arial" panose="020B0604020202020204" pitchFamily="34" charset="0"/>
              <a:buChar char="•"/>
            </a:pPr>
            <a:r>
              <a:rPr lang="fr-FR" sz="2400" dirty="0"/>
              <a:t>La répartition des sexes dans les </a:t>
            </a:r>
            <a:r>
              <a:rPr lang="fr-FR" sz="2400" dirty="0" smtClean="0"/>
              <a:t>équipes</a:t>
            </a:r>
          </a:p>
          <a:p>
            <a:pPr marL="285750" indent="-285750">
              <a:buFont typeface="Arial" panose="020B0604020202020204" pitchFamily="34" charset="0"/>
              <a:buChar char="•"/>
            </a:pPr>
            <a:r>
              <a:rPr lang="fr-FR" sz="2400" dirty="0" smtClean="0"/>
              <a:t>Les départs futurs à la retraite / mobilités à venir</a:t>
            </a:r>
          </a:p>
          <a:p>
            <a:pPr marL="285750" indent="-285750">
              <a:buFont typeface="Arial" panose="020B0604020202020204" pitchFamily="34" charset="0"/>
              <a:buChar char="•"/>
            </a:pPr>
            <a:r>
              <a:rPr lang="fr-FR" sz="2400" dirty="0" smtClean="0"/>
              <a:t>L’absentéisme</a:t>
            </a:r>
          </a:p>
          <a:p>
            <a:pPr marL="285750" indent="-285750">
              <a:buFont typeface="Arial" panose="020B0604020202020204" pitchFamily="34" charset="0"/>
              <a:buChar char="•"/>
            </a:pPr>
            <a:r>
              <a:rPr lang="fr-FR" sz="2400" dirty="0" smtClean="0"/>
              <a:t>La formation</a:t>
            </a:r>
          </a:p>
          <a:p>
            <a:pPr marL="285750" indent="-285750">
              <a:buFont typeface="Arial" panose="020B0604020202020204" pitchFamily="34" charset="0"/>
              <a:buChar char="•"/>
            </a:pPr>
            <a:r>
              <a:rPr lang="fr-FR" sz="2400" dirty="0" smtClean="0"/>
              <a:t>Les vacances de postes …</a:t>
            </a:r>
            <a:endParaRPr lang="fr-FR" sz="2400" dirty="0"/>
          </a:p>
        </p:txBody>
      </p:sp>
      <p:pic>
        <p:nvPicPr>
          <p:cNvPr id="4098" name="Picture 2" descr="Tableau de bord 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015" y="735963"/>
            <a:ext cx="7478485" cy="526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6400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285" y="0"/>
            <a:ext cx="11678492" cy="3416320"/>
          </a:xfrm>
          <a:prstGeom prst="rect">
            <a:avLst/>
          </a:prstGeom>
        </p:spPr>
        <p:txBody>
          <a:bodyPr wrap="square">
            <a:spAutoFit/>
          </a:bodyPr>
          <a:lstStyle/>
          <a:p>
            <a:r>
              <a:rPr lang="fr-FR" sz="3600" b="1" u="sng" dirty="0" smtClean="0">
                <a:solidFill>
                  <a:srgbClr val="333333"/>
                </a:solidFill>
                <a:latin typeface="Filson"/>
              </a:rPr>
              <a:t>2. Tableau </a:t>
            </a:r>
            <a:r>
              <a:rPr lang="fr-FR" sz="3600" b="1" u="sng" dirty="0">
                <a:solidFill>
                  <a:srgbClr val="333333"/>
                </a:solidFill>
                <a:latin typeface="Filson"/>
              </a:rPr>
              <a:t>de bord </a:t>
            </a:r>
            <a:r>
              <a:rPr lang="fr-FR" sz="3600" b="1" u="sng" dirty="0" smtClean="0">
                <a:solidFill>
                  <a:srgbClr val="333333"/>
                </a:solidFill>
                <a:latin typeface="Filson"/>
              </a:rPr>
              <a:t>opérationnel</a:t>
            </a:r>
            <a:endParaRPr lang="fr-FR" sz="3600" b="1" u="sng" dirty="0">
              <a:solidFill>
                <a:srgbClr val="333333"/>
              </a:solidFill>
              <a:latin typeface="Filson"/>
            </a:endParaRPr>
          </a:p>
          <a:p>
            <a:r>
              <a:rPr lang="fr-FR" dirty="0">
                <a:solidFill>
                  <a:srgbClr val="333333"/>
                </a:solidFill>
                <a:latin typeface="Filson"/>
              </a:rPr>
              <a:t>Le </a:t>
            </a:r>
            <a:r>
              <a:rPr lang="fr-FR" b="1" dirty="0">
                <a:solidFill>
                  <a:srgbClr val="333333"/>
                </a:solidFill>
                <a:latin typeface="Filson"/>
              </a:rPr>
              <a:t>tableau de bord</a:t>
            </a:r>
            <a:r>
              <a:rPr lang="fr-FR" dirty="0">
                <a:solidFill>
                  <a:srgbClr val="333333"/>
                </a:solidFill>
                <a:latin typeface="Filson"/>
              </a:rPr>
              <a:t> </a:t>
            </a:r>
            <a:r>
              <a:rPr lang="fr-FR" b="1" dirty="0">
                <a:solidFill>
                  <a:srgbClr val="333333"/>
                </a:solidFill>
                <a:latin typeface="Filson"/>
              </a:rPr>
              <a:t>opérationnel </a:t>
            </a:r>
            <a:r>
              <a:rPr lang="fr-FR" dirty="0">
                <a:solidFill>
                  <a:srgbClr val="333333"/>
                </a:solidFill>
                <a:latin typeface="Filson"/>
              </a:rPr>
              <a:t>est un outil de gestion qui permet de mesurer l’avancement des projets en cours </a:t>
            </a:r>
            <a:r>
              <a:rPr lang="fr-FR" dirty="0" smtClean="0">
                <a:solidFill>
                  <a:srgbClr val="333333"/>
                </a:solidFill>
                <a:latin typeface="Filson"/>
              </a:rPr>
              <a:t>dans le service et </a:t>
            </a:r>
            <a:r>
              <a:rPr lang="fr-FR" dirty="0">
                <a:solidFill>
                  <a:srgbClr val="333333"/>
                </a:solidFill>
                <a:latin typeface="Filson"/>
              </a:rPr>
              <a:t>d’évaluation de leurs </a:t>
            </a:r>
            <a:r>
              <a:rPr lang="fr-FR" b="1" dirty="0">
                <a:solidFill>
                  <a:srgbClr val="333333"/>
                </a:solidFill>
                <a:latin typeface="Filson"/>
              </a:rPr>
              <a:t>performances</a:t>
            </a:r>
            <a:r>
              <a:rPr lang="fr-FR" dirty="0">
                <a:solidFill>
                  <a:srgbClr val="333333"/>
                </a:solidFill>
                <a:latin typeface="Filson"/>
              </a:rPr>
              <a:t>. </a:t>
            </a:r>
          </a:p>
          <a:p>
            <a:r>
              <a:rPr lang="fr-FR" dirty="0" smtClean="0">
                <a:solidFill>
                  <a:srgbClr val="333333"/>
                </a:solidFill>
                <a:latin typeface="Filson"/>
              </a:rPr>
              <a:t>il </a:t>
            </a:r>
            <a:r>
              <a:rPr lang="fr-FR" dirty="0">
                <a:solidFill>
                  <a:srgbClr val="333333"/>
                </a:solidFill>
                <a:latin typeface="Filson"/>
              </a:rPr>
              <a:t>est souvent difficile de bien estimer l’état d’avancement des différents projets en cours. Ce manque de clarté amène à une mauvaise répartition des ressources et à du retard qui va impacter les </a:t>
            </a:r>
            <a:r>
              <a:rPr lang="fr-FR" b="1" dirty="0">
                <a:solidFill>
                  <a:srgbClr val="333333"/>
                </a:solidFill>
                <a:latin typeface="Filson"/>
              </a:rPr>
              <a:t>performances</a:t>
            </a:r>
            <a:r>
              <a:rPr lang="fr-FR" dirty="0">
                <a:solidFill>
                  <a:srgbClr val="333333"/>
                </a:solidFill>
                <a:latin typeface="Filson"/>
              </a:rPr>
              <a:t> </a:t>
            </a:r>
            <a:r>
              <a:rPr lang="fr-FR" b="1" dirty="0" smtClean="0">
                <a:solidFill>
                  <a:srgbClr val="333333"/>
                </a:solidFill>
                <a:latin typeface="Filson"/>
              </a:rPr>
              <a:t>du service</a:t>
            </a:r>
            <a:r>
              <a:rPr lang="fr-FR" dirty="0" smtClean="0">
                <a:solidFill>
                  <a:srgbClr val="333333"/>
                </a:solidFill>
                <a:latin typeface="Filson"/>
              </a:rPr>
              <a:t>.</a:t>
            </a:r>
            <a:endParaRPr lang="fr-FR" dirty="0">
              <a:solidFill>
                <a:srgbClr val="333333"/>
              </a:solidFill>
              <a:latin typeface="Filson"/>
            </a:endParaRPr>
          </a:p>
          <a:p>
            <a:r>
              <a:rPr lang="fr-FR" dirty="0" smtClean="0">
                <a:solidFill>
                  <a:srgbClr val="333333"/>
                </a:solidFill>
                <a:latin typeface="Filson"/>
              </a:rPr>
              <a:t>et </a:t>
            </a:r>
            <a:r>
              <a:rPr lang="fr-FR" dirty="0">
                <a:solidFill>
                  <a:srgbClr val="333333"/>
                </a:solidFill>
                <a:latin typeface="Filson"/>
              </a:rPr>
              <a:t>le redressement plus </a:t>
            </a:r>
            <a:r>
              <a:rPr lang="fr-FR" dirty="0" smtClean="0">
                <a:solidFill>
                  <a:srgbClr val="333333"/>
                </a:solidFill>
                <a:latin typeface="Filson"/>
              </a:rPr>
              <a:t>difficile.</a:t>
            </a:r>
          </a:p>
          <a:p>
            <a:r>
              <a:rPr lang="fr-FR" dirty="0" smtClean="0">
                <a:solidFill>
                  <a:srgbClr val="333333"/>
                </a:solidFill>
                <a:latin typeface="Filson"/>
              </a:rPr>
              <a:t>De </a:t>
            </a:r>
            <a:r>
              <a:rPr lang="fr-FR" dirty="0">
                <a:solidFill>
                  <a:srgbClr val="333333"/>
                </a:solidFill>
                <a:latin typeface="Filson"/>
              </a:rPr>
              <a:t>plus, sans suivre ses </a:t>
            </a:r>
            <a:r>
              <a:rPr lang="fr-FR" b="1" dirty="0">
                <a:solidFill>
                  <a:srgbClr val="333333"/>
                </a:solidFill>
                <a:latin typeface="Filson"/>
              </a:rPr>
              <a:t>performances opérationnelles,</a:t>
            </a:r>
            <a:r>
              <a:rPr lang="fr-FR" dirty="0">
                <a:solidFill>
                  <a:srgbClr val="333333"/>
                </a:solidFill>
                <a:latin typeface="Filson"/>
              </a:rPr>
              <a:t> on risque de passer à côté d’un problème </a:t>
            </a:r>
            <a:r>
              <a:rPr lang="fr-FR" dirty="0" smtClean="0">
                <a:solidFill>
                  <a:srgbClr val="333333"/>
                </a:solidFill>
                <a:latin typeface="Filson"/>
              </a:rPr>
              <a:t>d’organisation.</a:t>
            </a:r>
            <a:endParaRPr lang="fr-FR" dirty="0">
              <a:solidFill>
                <a:srgbClr val="333333"/>
              </a:solidFill>
              <a:latin typeface="Filson"/>
            </a:endParaRPr>
          </a:p>
          <a:p>
            <a:r>
              <a:rPr lang="fr-FR" dirty="0">
                <a:solidFill>
                  <a:srgbClr val="333333"/>
                </a:solidFill>
                <a:latin typeface="Filson"/>
              </a:rPr>
              <a:t>Enfin, le </a:t>
            </a:r>
            <a:r>
              <a:rPr lang="fr-FR" b="1" dirty="0">
                <a:solidFill>
                  <a:srgbClr val="333333"/>
                </a:solidFill>
                <a:latin typeface="Filson"/>
              </a:rPr>
              <a:t>tableau de bord opérationnel </a:t>
            </a:r>
            <a:r>
              <a:rPr lang="fr-FR" dirty="0">
                <a:solidFill>
                  <a:srgbClr val="333333"/>
                </a:solidFill>
                <a:latin typeface="Filson"/>
              </a:rPr>
              <a:t>donne aux dirigeants une vision précise de l’avancement des </a:t>
            </a:r>
            <a:r>
              <a:rPr lang="fr-FR" b="1" dirty="0">
                <a:solidFill>
                  <a:srgbClr val="333333"/>
                </a:solidFill>
                <a:latin typeface="Filson"/>
              </a:rPr>
              <a:t>projets</a:t>
            </a:r>
            <a:r>
              <a:rPr lang="fr-FR" dirty="0">
                <a:solidFill>
                  <a:srgbClr val="333333"/>
                </a:solidFill>
                <a:latin typeface="Filson"/>
              </a:rPr>
              <a:t> en cours. Ils peuvent ainsi suivre le travail de leurs équipes sans pour autant passer des heures en réunion chaque semaine. Un tableau de bord opérationnel offre un </a:t>
            </a:r>
            <a:r>
              <a:rPr lang="fr-FR" b="1" dirty="0">
                <a:solidFill>
                  <a:srgbClr val="333333"/>
                </a:solidFill>
                <a:latin typeface="Filson"/>
              </a:rPr>
              <a:t>gain de temps</a:t>
            </a:r>
            <a:r>
              <a:rPr lang="fr-FR" dirty="0">
                <a:solidFill>
                  <a:srgbClr val="333333"/>
                </a:solidFill>
                <a:latin typeface="Filson"/>
              </a:rPr>
              <a:t> non négligeable</a:t>
            </a:r>
            <a:r>
              <a:rPr lang="fr-FR" dirty="0" smtClean="0">
                <a:solidFill>
                  <a:srgbClr val="333333"/>
                </a:solidFill>
                <a:latin typeface="Filson"/>
              </a:rPr>
              <a:t>.</a:t>
            </a:r>
            <a:endParaRPr lang="fr-FR" dirty="0">
              <a:solidFill>
                <a:srgbClr val="333333"/>
              </a:solidFill>
              <a:latin typeface="Filson"/>
            </a:endParaRPr>
          </a:p>
        </p:txBody>
      </p:sp>
      <p:pic>
        <p:nvPicPr>
          <p:cNvPr id="3" name="Image 2"/>
          <p:cNvPicPr>
            <a:picLocks noChangeAspect="1"/>
          </p:cNvPicPr>
          <p:nvPr/>
        </p:nvPicPr>
        <p:blipFill>
          <a:blip r:embed="rId2"/>
          <a:stretch>
            <a:fillRect/>
          </a:stretch>
        </p:blipFill>
        <p:spPr>
          <a:xfrm>
            <a:off x="3285234" y="3416320"/>
            <a:ext cx="5434594" cy="3188944"/>
          </a:xfrm>
          <a:prstGeom prst="rect">
            <a:avLst/>
          </a:prstGeom>
        </p:spPr>
      </p:pic>
    </p:spTree>
    <p:extLst>
      <p:ext uri="{BB962C8B-B14F-4D97-AF65-F5344CB8AC3E}">
        <p14:creationId xmlns:p14="http://schemas.microsoft.com/office/powerpoint/2010/main" val="2212415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171" y="474345"/>
            <a:ext cx="11332029" cy="4955203"/>
          </a:xfrm>
          <a:prstGeom prst="rect">
            <a:avLst/>
          </a:prstGeom>
        </p:spPr>
        <p:txBody>
          <a:bodyPr wrap="square">
            <a:spAutoFit/>
          </a:bodyPr>
          <a:lstStyle/>
          <a:p>
            <a:r>
              <a:rPr lang="fr-FR" sz="2800" b="1" u="sng" dirty="0" smtClean="0">
                <a:solidFill>
                  <a:srgbClr val="333333"/>
                </a:solidFill>
                <a:latin typeface="Filson"/>
              </a:rPr>
              <a:t>3. Tableau </a:t>
            </a:r>
            <a:r>
              <a:rPr lang="fr-FR" sz="2800" b="1" u="sng" dirty="0">
                <a:solidFill>
                  <a:srgbClr val="333333"/>
                </a:solidFill>
                <a:latin typeface="Filson"/>
              </a:rPr>
              <a:t>de bord financier</a:t>
            </a:r>
          </a:p>
          <a:p>
            <a:r>
              <a:rPr lang="fr-FR" dirty="0">
                <a:solidFill>
                  <a:srgbClr val="333333"/>
                </a:solidFill>
                <a:latin typeface="Filson"/>
              </a:rPr>
              <a:t>Le </a:t>
            </a:r>
            <a:r>
              <a:rPr lang="fr-FR" b="1" dirty="0">
                <a:solidFill>
                  <a:srgbClr val="333333"/>
                </a:solidFill>
                <a:latin typeface="Filson"/>
              </a:rPr>
              <a:t>tableau de bord financier</a:t>
            </a:r>
            <a:r>
              <a:rPr lang="fr-FR" dirty="0">
                <a:solidFill>
                  <a:srgbClr val="333333"/>
                </a:solidFill>
                <a:latin typeface="Filson"/>
              </a:rPr>
              <a:t> est un outil de gestion qui permet d’</a:t>
            </a:r>
            <a:r>
              <a:rPr lang="fr-FR" b="1" dirty="0">
                <a:solidFill>
                  <a:srgbClr val="333333"/>
                </a:solidFill>
                <a:latin typeface="Filson"/>
              </a:rPr>
              <a:t>évaluer </a:t>
            </a:r>
            <a:r>
              <a:rPr lang="fr-FR" b="1" dirty="0" smtClean="0">
                <a:solidFill>
                  <a:srgbClr val="333333"/>
                </a:solidFill>
                <a:latin typeface="Filson"/>
              </a:rPr>
              <a:t>les dépenses et les recettes</a:t>
            </a:r>
            <a:r>
              <a:rPr lang="fr-FR" dirty="0" smtClean="0">
                <a:solidFill>
                  <a:srgbClr val="333333"/>
                </a:solidFill>
                <a:latin typeface="Filson"/>
              </a:rPr>
              <a:t>, ainsi que le coût du service.</a:t>
            </a:r>
          </a:p>
          <a:p>
            <a:endParaRPr lang="fr-FR" dirty="0" smtClean="0">
              <a:solidFill>
                <a:srgbClr val="333333"/>
              </a:solidFill>
              <a:latin typeface="Filson"/>
            </a:endParaRPr>
          </a:p>
          <a:p>
            <a:r>
              <a:rPr lang="fr-FR" dirty="0" smtClean="0">
                <a:solidFill>
                  <a:srgbClr val="333333"/>
                </a:solidFill>
                <a:latin typeface="Filson"/>
              </a:rPr>
              <a:t>Les</a:t>
            </a:r>
            <a:r>
              <a:rPr lang="fr-FR" dirty="0">
                <a:solidFill>
                  <a:srgbClr val="333333"/>
                </a:solidFill>
                <a:latin typeface="Filson"/>
              </a:rPr>
              <a:t> </a:t>
            </a:r>
            <a:r>
              <a:rPr lang="fr-FR" b="1" dirty="0">
                <a:solidFill>
                  <a:srgbClr val="333333"/>
                </a:solidFill>
                <a:latin typeface="Filson"/>
              </a:rPr>
              <a:t>indicateurs</a:t>
            </a:r>
            <a:r>
              <a:rPr lang="fr-FR" dirty="0">
                <a:solidFill>
                  <a:srgbClr val="333333"/>
                </a:solidFill>
                <a:latin typeface="Filson"/>
              </a:rPr>
              <a:t> financiers du tableau permettent notamment d’avoir une vision précise des sources de </a:t>
            </a:r>
            <a:r>
              <a:rPr lang="fr-FR" dirty="0" smtClean="0">
                <a:solidFill>
                  <a:srgbClr val="333333"/>
                </a:solidFill>
                <a:latin typeface="Filson"/>
              </a:rPr>
              <a:t>recettes du service, </a:t>
            </a:r>
            <a:r>
              <a:rPr lang="fr-FR" dirty="0">
                <a:solidFill>
                  <a:srgbClr val="333333"/>
                </a:solidFill>
                <a:latin typeface="Filson"/>
              </a:rPr>
              <a:t>des dépenses ainsi que de leur évolution entre plusieurs périodes ou vis-à-vis des </a:t>
            </a:r>
            <a:r>
              <a:rPr lang="fr-FR" b="1" dirty="0">
                <a:solidFill>
                  <a:srgbClr val="333333"/>
                </a:solidFill>
                <a:latin typeface="Filson"/>
              </a:rPr>
              <a:t>objectifs</a:t>
            </a:r>
            <a:r>
              <a:rPr lang="fr-FR" dirty="0">
                <a:solidFill>
                  <a:srgbClr val="333333"/>
                </a:solidFill>
                <a:latin typeface="Filson"/>
              </a:rPr>
              <a:t> </a:t>
            </a:r>
            <a:r>
              <a:rPr lang="fr-FR" b="1" dirty="0">
                <a:solidFill>
                  <a:srgbClr val="333333"/>
                </a:solidFill>
                <a:latin typeface="Filson"/>
              </a:rPr>
              <a:t>financiers </a:t>
            </a:r>
            <a:r>
              <a:rPr lang="fr-FR" dirty="0">
                <a:solidFill>
                  <a:srgbClr val="333333"/>
                </a:solidFill>
                <a:latin typeface="Filson"/>
              </a:rPr>
              <a:t>définis lors du comité de direction</a:t>
            </a:r>
            <a:r>
              <a:rPr lang="fr-FR" dirty="0" smtClean="0">
                <a:solidFill>
                  <a:srgbClr val="333333"/>
                </a:solidFill>
                <a:latin typeface="Filson"/>
              </a:rPr>
              <a:t>.</a:t>
            </a:r>
          </a:p>
          <a:p>
            <a:endParaRPr lang="fr-FR" dirty="0">
              <a:solidFill>
                <a:srgbClr val="333333"/>
              </a:solidFill>
              <a:latin typeface="Filson"/>
            </a:endParaRPr>
          </a:p>
          <a:p>
            <a:r>
              <a:rPr lang="fr-FR" dirty="0">
                <a:solidFill>
                  <a:srgbClr val="333333"/>
                </a:solidFill>
                <a:latin typeface="Filson"/>
              </a:rPr>
              <a:t>Ainsi, le </a:t>
            </a:r>
            <a:r>
              <a:rPr lang="fr-FR" b="1" dirty="0">
                <a:solidFill>
                  <a:srgbClr val="333333"/>
                </a:solidFill>
                <a:latin typeface="Filson"/>
              </a:rPr>
              <a:t>tableau de bord financier</a:t>
            </a:r>
            <a:r>
              <a:rPr lang="fr-FR" dirty="0">
                <a:solidFill>
                  <a:srgbClr val="333333"/>
                </a:solidFill>
                <a:latin typeface="Filson"/>
              </a:rPr>
              <a:t> est un outil de gestion efficace car il permet de prendre des </a:t>
            </a:r>
            <a:r>
              <a:rPr lang="fr-FR" b="1" dirty="0">
                <a:solidFill>
                  <a:srgbClr val="333333"/>
                </a:solidFill>
                <a:latin typeface="Filson"/>
              </a:rPr>
              <a:t>décisions</a:t>
            </a:r>
            <a:r>
              <a:rPr lang="fr-FR" dirty="0">
                <a:solidFill>
                  <a:srgbClr val="333333"/>
                </a:solidFill>
                <a:latin typeface="Filson"/>
              </a:rPr>
              <a:t> éclairées par des </a:t>
            </a:r>
            <a:r>
              <a:rPr lang="fr-FR" b="1" dirty="0">
                <a:solidFill>
                  <a:srgbClr val="333333"/>
                </a:solidFill>
                <a:latin typeface="Filson"/>
              </a:rPr>
              <a:t>indicateurs</a:t>
            </a:r>
            <a:r>
              <a:rPr lang="fr-FR" dirty="0">
                <a:solidFill>
                  <a:srgbClr val="333333"/>
                </a:solidFill>
                <a:latin typeface="Filson"/>
              </a:rPr>
              <a:t> </a:t>
            </a:r>
            <a:r>
              <a:rPr lang="fr-FR" b="1" dirty="0">
                <a:solidFill>
                  <a:srgbClr val="333333"/>
                </a:solidFill>
                <a:latin typeface="Filson"/>
              </a:rPr>
              <a:t>financiers</a:t>
            </a:r>
            <a:r>
              <a:rPr lang="fr-FR" dirty="0">
                <a:solidFill>
                  <a:srgbClr val="333333"/>
                </a:solidFill>
                <a:latin typeface="Filson"/>
              </a:rPr>
              <a:t>. </a:t>
            </a:r>
            <a:endParaRPr lang="fr-FR" dirty="0" smtClean="0">
              <a:solidFill>
                <a:srgbClr val="333333"/>
              </a:solidFill>
              <a:latin typeface="Filson"/>
            </a:endParaRPr>
          </a:p>
          <a:p>
            <a:r>
              <a:rPr lang="fr-FR" dirty="0" smtClean="0">
                <a:solidFill>
                  <a:srgbClr val="333333"/>
                </a:solidFill>
                <a:latin typeface="Filson"/>
              </a:rPr>
              <a:t>De </a:t>
            </a:r>
            <a:r>
              <a:rPr lang="fr-FR" dirty="0">
                <a:solidFill>
                  <a:srgbClr val="333333"/>
                </a:solidFill>
                <a:latin typeface="Filson"/>
              </a:rPr>
              <a:t>plus, il permet d’anticiper les éventuelles difficultés en identifiant les </a:t>
            </a:r>
            <a:r>
              <a:rPr lang="fr-FR" dirty="0" smtClean="0">
                <a:solidFill>
                  <a:srgbClr val="333333"/>
                </a:solidFill>
                <a:latin typeface="Filson"/>
              </a:rPr>
              <a:t>risques financiers et préparer les étapes budgétaires à venir.</a:t>
            </a:r>
          </a:p>
          <a:p>
            <a:endParaRPr lang="fr-FR" b="0" i="0" dirty="0">
              <a:solidFill>
                <a:srgbClr val="333333"/>
              </a:solidFill>
              <a:effectLst/>
              <a:latin typeface="Filson"/>
            </a:endParaRPr>
          </a:p>
          <a:p>
            <a:pPr algn="ctr"/>
            <a:r>
              <a:rPr lang="fr-FR" b="1" dirty="0" smtClean="0">
                <a:solidFill>
                  <a:srgbClr val="333333"/>
                </a:solidFill>
                <a:latin typeface="Filson"/>
              </a:rPr>
              <a:t>Taux d’</a:t>
            </a:r>
            <a:r>
              <a:rPr lang="fr-FR" b="1" dirty="0" err="1" smtClean="0">
                <a:solidFill>
                  <a:srgbClr val="333333"/>
                </a:solidFill>
                <a:latin typeface="Filson"/>
              </a:rPr>
              <a:t>execution</a:t>
            </a:r>
            <a:r>
              <a:rPr lang="fr-FR" b="1" dirty="0" smtClean="0">
                <a:solidFill>
                  <a:srgbClr val="333333"/>
                </a:solidFill>
                <a:latin typeface="Filson"/>
              </a:rPr>
              <a:t> des lignes de crédits</a:t>
            </a:r>
          </a:p>
          <a:p>
            <a:pPr algn="ctr"/>
            <a:r>
              <a:rPr lang="fr-FR" b="1" i="0" dirty="0" smtClean="0">
                <a:solidFill>
                  <a:srgbClr val="333333"/>
                </a:solidFill>
                <a:effectLst/>
                <a:latin typeface="Filson"/>
              </a:rPr>
              <a:t>BP / Mandaté / Engagé</a:t>
            </a:r>
          </a:p>
          <a:p>
            <a:pPr algn="ctr"/>
            <a:r>
              <a:rPr lang="fr-FR" b="1" dirty="0" smtClean="0">
                <a:solidFill>
                  <a:srgbClr val="333333"/>
                </a:solidFill>
                <a:latin typeface="Filson"/>
              </a:rPr>
              <a:t>DM1 et DM2</a:t>
            </a:r>
          </a:p>
          <a:p>
            <a:r>
              <a:rPr lang="fr-FR" b="0" i="0" dirty="0" smtClean="0">
                <a:solidFill>
                  <a:srgbClr val="333333"/>
                </a:solidFill>
                <a:effectLst/>
                <a:latin typeface="Filson"/>
              </a:rPr>
              <a:t> </a:t>
            </a:r>
            <a:endParaRPr lang="fr-FR" b="0" i="0" dirty="0">
              <a:solidFill>
                <a:srgbClr val="333333"/>
              </a:solidFill>
              <a:effectLst/>
              <a:latin typeface="Filson"/>
            </a:endParaRPr>
          </a:p>
        </p:txBody>
      </p:sp>
    </p:spTree>
    <p:extLst>
      <p:ext uri="{BB962C8B-B14F-4D97-AF65-F5344CB8AC3E}">
        <p14:creationId xmlns:p14="http://schemas.microsoft.com/office/powerpoint/2010/main" val="163551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171" y="474345"/>
            <a:ext cx="11332029" cy="523220"/>
          </a:xfrm>
          <a:prstGeom prst="rect">
            <a:avLst/>
          </a:prstGeom>
        </p:spPr>
        <p:txBody>
          <a:bodyPr wrap="square">
            <a:spAutoFit/>
          </a:bodyPr>
          <a:lstStyle/>
          <a:p>
            <a:r>
              <a:rPr lang="fr-FR" sz="2800" b="1" u="sng" dirty="0" smtClean="0">
                <a:solidFill>
                  <a:srgbClr val="333333"/>
                </a:solidFill>
                <a:latin typeface="Filson"/>
              </a:rPr>
              <a:t>3. Tableau </a:t>
            </a:r>
            <a:r>
              <a:rPr lang="fr-FR" sz="2800" b="1" u="sng" dirty="0">
                <a:solidFill>
                  <a:srgbClr val="333333"/>
                </a:solidFill>
                <a:latin typeface="Filson"/>
              </a:rPr>
              <a:t>de bord </a:t>
            </a:r>
            <a:r>
              <a:rPr lang="fr-FR" sz="2800" b="1" u="sng" dirty="0" smtClean="0">
                <a:solidFill>
                  <a:srgbClr val="333333"/>
                </a:solidFill>
                <a:latin typeface="Filson"/>
              </a:rPr>
              <a:t>projets</a:t>
            </a:r>
            <a:endParaRPr lang="fr-FR" sz="2800" b="1" u="sng" dirty="0">
              <a:solidFill>
                <a:srgbClr val="333333"/>
              </a:solidFill>
              <a:latin typeface="Filson"/>
            </a:endParaRPr>
          </a:p>
        </p:txBody>
      </p:sp>
      <p:sp>
        <p:nvSpPr>
          <p:cNvPr id="4" name="Espace réservé du contenu 4"/>
          <p:cNvSpPr txBox="1">
            <a:spLocks/>
          </p:cNvSpPr>
          <p:nvPr/>
        </p:nvSpPr>
        <p:spPr>
          <a:xfrm>
            <a:off x="245660" y="1405720"/>
            <a:ext cx="11946340" cy="54522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mtClean="0"/>
              <a:t>Grâce à une visualisation synthétique de votre projet, un tableau de bord permet d’accéder en un coup d’œil à l’ensemble des données importantes. </a:t>
            </a:r>
          </a:p>
          <a:p>
            <a:r>
              <a:rPr lang="fr-FR" smtClean="0"/>
              <a:t>Par conséquent, cet outil :</a:t>
            </a:r>
          </a:p>
          <a:p>
            <a:pPr lvl="1"/>
            <a:r>
              <a:rPr lang="fr-FR" sz="2800" smtClean="0"/>
              <a:t>soutient les activités opérationnelles : grâce aux informations visibles sur le tableau de bord, pilotez et contrôlez plus finement le projet, et manœuvrez de manière proactive ;</a:t>
            </a:r>
          </a:p>
          <a:p>
            <a:pPr lvl="1"/>
            <a:r>
              <a:rPr lang="fr-FR" sz="2800" smtClean="0"/>
              <a:t>accompagne les prises de décision stratégiques : un tableau de bord constitue un excellent outil de reporting pour suivre vos indicateurs :</a:t>
            </a:r>
          </a:p>
          <a:p>
            <a:pPr lvl="2"/>
            <a:r>
              <a:rPr lang="fr-FR" sz="2800" smtClean="0"/>
              <a:t>progression du projet,</a:t>
            </a:r>
          </a:p>
          <a:p>
            <a:pPr lvl="2"/>
            <a:r>
              <a:rPr lang="fr-FR" sz="2800" smtClean="0"/>
              <a:t>délais de réalisation,</a:t>
            </a:r>
          </a:p>
          <a:p>
            <a:pPr lvl="2"/>
            <a:r>
              <a:rPr lang="fr-FR" sz="2800" smtClean="0"/>
              <a:t>budget, etc. Vous êtes ainsi en mesure de confronter le réel avec le prévisionnel, et de réorienter vos actions au besoin.</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948650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595726" y="697968"/>
            <a:ext cx="7596274" cy="5560034"/>
          </a:xfrm>
          <a:prstGeom prst="rect">
            <a:avLst/>
          </a:prstGeom>
        </p:spPr>
      </p:pic>
      <p:sp>
        <p:nvSpPr>
          <p:cNvPr id="3" name="Espace réservé du contenu 2"/>
          <p:cNvSpPr txBox="1">
            <a:spLocks/>
          </p:cNvSpPr>
          <p:nvPr/>
        </p:nvSpPr>
        <p:spPr>
          <a:xfrm>
            <a:off x="298938" y="146958"/>
            <a:ext cx="4296788" cy="671104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3600" smtClean="0"/>
              <a:t>Ces indicateurs permettront de rendre compte : </a:t>
            </a:r>
          </a:p>
          <a:p>
            <a:pPr marL="0" indent="0">
              <a:buFont typeface="Arial" panose="020B0604020202020204" pitchFamily="34" charset="0"/>
              <a:buNone/>
            </a:pPr>
            <a:r>
              <a:rPr lang="fr-FR" smtClean="0"/>
              <a:t>✓ De l'état d'avancement du planning par rapport aux prévisions (avec, éventuellement, un rappel des grandes phases du projet) </a:t>
            </a:r>
          </a:p>
          <a:p>
            <a:pPr marL="0" indent="0">
              <a:buFont typeface="Arial" panose="020B0604020202020204" pitchFamily="34" charset="0"/>
              <a:buNone/>
            </a:pPr>
            <a:r>
              <a:rPr lang="fr-FR" smtClean="0"/>
              <a:t>✓ De l'état des dépenses engagées par rapport aux prévisions </a:t>
            </a:r>
          </a:p>
          <a:p>
            <a:pPr marL="0" indent="0">
              <a:buFont typeface="Arial" panose="020B0604020202020204" pitchFamily="34" charset="0"/>
              <a:buNone/>
            </a:pPr>
            <a:r>
              <a:rPr lang="fr-FR" smtClean="0"/>
              <a:t>✓ Des performances atteintes comparées au cahier des charges </a:t>
            </a:r>
          </a:p>
          <a:p>
            <a:pPr marL="0" indent="0">
              <a:buFont typeface="Arial" panose="020B0604020202020204" pitchFamily="34" charset="0"/>
              <a:buNone/>
            </a:pPr>
            <a:r>
              <a:rPr lang="fr-FR" smtClean="0"/>
              <a:t>✓ Des tendances favorables ou défavorables pour la suite du projet </a:t>
            </a:r>
          </a:p>
          <a:p>
            <a:pPr marL="0" indent="0">
              <a:buFont typeface="Arial" panose="020B0604020202020204" pitchFamily="34" charset="0"/>
              <a:buNone/>
            </a:pPr>
            <a:r>
              <a:rPr lang="fr-FR" smtClean="0"/>
              <a:t>✓ Les facteurs de risque (incidents techniques, anomalies, …) </a:t>
            </a:r>
            <a:endParaRPr lang="fr-FR" sz="3600" smtClean="0"/>
          </a:p>
          <a:p>
            <a:pPr marL="0" indent="0">
              <a:buFont typeface="Arial" panose="020B0604020202020204" pitchFamily="34" charset="0"/>
              <a:buNone/>
            </a:pPr>
            <a:endParaRPr lang="fr-FR" sz="3600" smtClean="0"/>
          </a:p>
          <a:p>
            <a:pPr marL="0" indent="0">
              <a:buFont typeface="Arial" panose="020B0604020202020204" pitchFamily="34" charset="0"/>
              <a:buNone/>
            </a:pPr>
            <a:r>
              <a:rPr lang="fr-FR" sz="3600" smtClean="0"/>
              <a:t>Dans le tableau de bord peuvent aussi figurer des données plus qualitatives, relatives à la vie de l'équipe projet, aux relations avec les clients, les fournisseurs, …</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2562923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gestion de projet </a:t>
            </a:r>
            <a:endParaRPr lang="fr-FR" dirty="0"/>
          </a:p>
        </p:txBody>
      </p:sp>
      <p:sp>
        <p:nvSpPr>
          <p:cNvPr id="3" name="Espace réservé du contenu 2"/>
          <p:cNvSpPr>
            <a:spLocks noGrp="1"/>
          </p:cNvSpPr>
          <p:nvPr>
            <p:ph idx="1"/>
          </p:nvPr>
        </p:nvSpPr>
        <p:spPr/>
        <p:txBody>
          <a:bodyPr>
            <a:normAutofit/>
          </a:bodyPr>
          <a:lstStyle/>
          <a:p>
            <a:r>
              <a:rPr lang="fr-FR" dirty="0"/>
              <a:t>Planifier</a:t>
            </a:r>
          </a:p>
          <a:p>
            <a:pPr lvl="1"/>
            <a:r>
              <a:rPr lang="fr-FR" dirty="0"/>
              <a:t>Estimation des ressources et délai nécessaires</a:t>
            </a:r>
          </a:p>
          <a:p>
            <a:r>
              <a:rPr lang="fr-FR" dirty="0"/>
              <a:t>Coordonner</a:t>
            </a:r>
          </a:p>
          <a:p>
            <a:pPr lvl="1"/>
            <a:r>
              <a:rPr lang="fr-FR" dirty="0"/>
              <a:t>Coordonner l’avancé du projet et des interfaces avec les acteurs</a:t>
            </a:r>
          </a:p>
          <a:p>
            <a:r>
              <a:rPr lang="fr-FR" dirty="0"/>
              <a:t>Piloter</a:t>
            </a:r>
          </a:p>
          <a:p>
            <a:pPr lvl="1"/>
            <a:r>
              <a:rPr lang="fr-FR" dirty="0"/>
              <a:t>Organiser la démarche – suivre les objectifs –gérer les ressources</a:t>
            </a:r>
          </a:p>
          <a:p>
            <a:r>
              <a:rPr lang="fr-FR" dirty="0"/>
              <a:t>Surveiller</a:t>
            </a:r>
          </a:p>
          <a:p>
            <a:pPr lvl="1"/>
            <a:r>
              <a:rPr lang="fr-FR" dirty="0"/>
              <a:t>Mettre en place les ajustements et mesures correctives nécessaires</a:t>
            </a:r>
          </a:p>
          <a:p>
            <a:endParaRPr lang="fr-FR" dirty="0"/>
          </a:p>
        </p:txBody>
      </p:sp>
    </p:spTree>
    <p:extLst>
      <p:ext uri="{BB962C8B-B14F-4D97-AF65-F5344CB8AC3E}">
        <p14:creationId xmlns:p14="http://schemas.microsoft.com/office/powerpoint/2010/main" val="2871145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4092" y="0"/>
            <a:ext cx="10515600" cy="1325563"/>
          </a:xfrm>
        </p:spPr>
        <p:txBody>
          <a:bodyPr/>
          <a:lstStyle/>
          <a:p>
            <a:pPr algn="ctr"/>
            <a:r>
              <a:rPr lang="fr-FR" b="1" dirty="0"/>
              <a:t>Les outils de </a:t>
            </a:r>
            <a:r>
              <a:rPr lang="fr-FR" b="1" dirty="0" smtClean="0"/>
              <a:t>planification</a:t>
            </a:r>
            <a:endParaRPr lang="fr-FR" dirty="0"/>
          </a:p>
        </p:txBody>
      </p:sp>
      <p:sp>
        <p:nvSpPr>
          <p:cNvPr id="3" name="Espace réservé du contenu 2"/>
          <p:cNvSpPr>
            <a:spLocks noGrp="1"/>
          </p:cNvSpPr>
          <p:nvPr>
            <p:ph idx="1"/>
          </p:nvPr>
        </p:nvSpPr>
        <p:spPr>
          <a:xfrm>
            <a:off x="245660" y="1392072"/>
            <a:ext cx="11946340" cy="5465928"/>
          </a:xfrm>
        </p:spPr>
        <p:txBody>
          <a:bodyPr>
            <a:noAutofit/>
          </a:bodyPr>
          <a:lstStyle/>
          <a:p>
            <a:r>
              <a:rPr lang="fr-FR" dirty="0" smtClean="0"/>
              <a:t>La planification constitue </a:t>
            </a:r>
            <a:r>
              <a:rPr lang="fr-FR" dirty="0"/>
              <a:t>incontestablement une des premières étapes du </a:t>
            </a:r>
            <a:r>
              <a:rPr lang="fr-FR" b="1" dirty="0"/>
              <a:t>management de projet</a:t>
            </a:r>
            <a:r>
              <a:rPr lang="fr-FR" dirty="0"/>
              <a:t> en général</a:t>
            </a:r>
            <a:r>
              <a:rPr lang="fr-FR" dirty="0" smtClean="0"/>
              <a:t>.</a:t>
            </a:r>
            <a:endParaRPr lang="fr-FR" dirty="0"/>
          </a:p>
          <a:p>
            <a:r>
              <a:rPr lang="fr-FR" dirty="0"/>
              <a:t>Mais qu’entend-on exactement par planification </a:t>
            </a:r>
            <a:r>
              <a:rPr lang="fr-FR" dirty="0" smtClean="0"/>
              <a:t>?</a:t>
            </a:r>
          </a:p>
          <a:p>
            <a:endParaRPr lang="fr-FR" dirty="0"/>
          </a:p>
          <a:p>
            <a:r>
              <a:rPr lang="fr-FR" b="1" dirty="0"/>
              <a:t>Établir un </a:t>
            </a:r>
            <a:r>
              <a:rPr lang="fr-FR" b="1" dirty="0">
                <a:hlinkClick r:id="rId2"/>
              </a:rPr>
              <a:t>planning projet</a:t>
            </a:r>
            <a:r>
              <a:rPr lang="fr-FR" dirty="0"/>
              <a:t> consiste entre autres à :</a:t>
            </a:r>
          </a:p>
          <a:p>
            <a:pPr lvl="1"/>
            <a:r>
              <a:rPr lang="fr-FR" sz="2800" b="1" dirty="0"/>
              <a:t>identifier les tâches</a:t>
            </a:r>
            <a:r>
              <a:rPr lang="fr-FR" sz="2800" dirty="0"/>
              <a:t> nécessaires à l'élaboration du projet,</a:t>
            </a:r>
          </a:p>
          <a:p>
            <a:pPr lvl="1"/>
            <a:r>
              <a:rPr lang="fr-FR" sz="2800" b="1" dirty="0"/>
              <a:t>hiérarchiser et articuler ces tâches</a:t>
            </a:r>
            <a:r>
              <a:rPr lang="fr-FR" sz="2800" dirty="0"/>
              <a:t> entre elles grâce, notamment, au </a:t>
            </a:r>
            <a:r>
              <a:rPr lang="fr-FR" sz="2800" b="1" dirty="0"/>
              <a:t>diagramme de PERT</a:t>
            </a:r>
            <a:r>
              <a:rPr lang="fr-FR" sz="2800" dirty="0"/>
              <a:t>,</a:t>
            </a:r>
          </a:p>
          <a:p>
            <a:pPr lvl="1"/>
            <a:r>
              <a:rPr lang="fr-FR" sz="2800" dirty="0"/>
              <a:t>définir leur </a:t>
            </a:r>
            <a:r>
              <a:rPr lang="fr-FR" sz="2800" b="1" dirty="0"/>
              <a:t>durée</a:t>
            </a:r>
            <a:r>
              <a:rPr lang="fr-FR" sz="2800" dirty="0"/>
              <a:t> et leur </a:t>
            </a:r>
            <a:r>
              <a:rPr lang="fr-FR" sz="2800" b="1" dirty="0"/>
              <a:t>échéance</a:t>
            </a:r>
            <a:r>
              <a:rPr lang="fr-FR" sz="2800" dirty="0"/>
              <a:t>,</a:t>
            </a:r>
          </a:p>
          <a:p>
            <a:pPr lvl="1"/>
            <a:r>
              <a:rPr lang="fr-FR" sz="2800" dirty="0"/>
              <a:t>mettre en place </a:t>
            </a:r>
            <a:r>
              <a:rPr lang="fr-FR" sz="2800" b="1" dirty="0"/>
              <a:t>un calendrier ou un support visuel</a:t>
            </a:r>
            <a:r>
              <a:rPr lang="fr-FR" sz="2800" dirty="0"/>
              <a:t> représentant cette planification. </a:t>
            </a:r>
          </a:p>
        </p:txBody>
      </p:sp>
    </p:spTree>
    <p:extLst>
      <p:ext uri="{BB962C8B-B14F-4D97-AF65-F5344CB8AC3E}">
        <p14:creationId xmlns:p14="http://schemas.microsoft.com/office/powerpoint/2010/main" val="24326704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188640"/>
            <a:ext cx="8280920" cy="663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58553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outils de gestion des </a:t>
            </a:r>
            <a:r>
              <a:rPr lang="fr-FR" b="1" dirty="0" smtClean="0"/>
              <a:t>tâches</a:t>
            </a:r>
            <a:endParaRPr lang="fr-FR" dirty="0"/>
          </a:p>
        </p:txBody>
      </p:sp>
      <p:sp>
        <p:nvSpPr>
          <p:cNvPr id="3" name="Espace réservé du contenu 2"/>
          <p:cNvSpPr>
            <a:spLocks noGrp="1"/>
          </p:cNvSpPr>
          <p:nvPr>
            <p:ph idx="1"/>
          </p:nvPr>
        </p:nvSpPr>
        <p:spPr/>
        <p:txBody>
          <a:bodyPr>
            <a:normAutofit/>
          </a:bodyPr>
          <a:lstStyle/>
          <a:p>
            <a:r>
              <a:rPr lang="fr-FR" dirty="0" smtClean="0"/>
              <a:t>Avec </a:t>
            </a:r>
            <a:r>
              <a:rPr lang="fr-FR" dirty="0"/>
              <a:t>la </a:t>
            </a:r>
            <a:r>
              <a:rPr lang="fr-FR" b="1" dirty="0"/>
              <a:t>gestion des tâches</a:t>
            </a:r>
            <a:r>
              <a:rPr lang="fr-FR" dirty="0"/>
              <a:t>, vous vous concentrez davantage sur l’opérationnel. </a:t>
            </a:r>
          </a:p>
          <a:p>
            <a:r>
              <a:rPr lang="fr-FR" dirty="0"/>
              <a:t>Un </a:t>
            </a:r>
            <a:r>
              <a:rPr lang="fr-FR" b="1" dirty="0"/>
              <a:t>outil de gestion des tâches</a:t>
            </a:r>
            <a:r>
              <a:rPr lang="fr-FR" dirty="0"/>
              <a:t>, ou gestionnaire de tâches, permet :</a:t>
            </a:r>
          </a:p>
          <a:p>
            <a:r>
              <a:rPr lang="fr-FR" dirty="0"/>
              <a:t>de suivre la progression des différentes tâches : </a:t>
            </a:r>
          </a:p>
          <a:p>
            <a:pPr lvl="1"/>
            <a:r>
              <a:rPr lang="fr-FR" dirty="0"/>
              <a:t>celles qui ont été réalisées,</a:t>
            </a:r>
          </a:p>
          <a:p>
            <a:pPr lvl="1"/>
            <a:r>
              <a:rPr lang="fr-FR" dirty="0"/>
              <a:t>celles qui sont en cours,</a:t>
            </a:r>
          </a:p>
          <a:p>
            <a:pPr lvl="1"/>
            <a:r>
              <a:rPr lang="fr-FR" dirty="0"/>
              <a:t>celles qu’il reste à faire.</a:t>
            </a:r>
          </a:p>
          <a:p>
            <a:r>
              <a:rPr lang="fr-FR" dirty="0"/>
              <a:t>d’assigner les bonnes tâches aux bonnes personnes</a:t>
            </a:r>
            <a:r>
              <a:rPr lang="fr-FR" dirty="0" smtClean="0"/>
              <a:t>.</a:t>
            </a:r>
            <a:endParaRPr lang="fr-FR" dirty="0"/>
          </a:p>
        </p:txBody>
      </p:sp>
    </p:spTree>
    <p:extLst>
      <p:ext uri="{BB962C8B-B14F-4D97-AF65-F5344CB8AC3E}">
        <p14:creationId xmlns:p14="http://schemas.microsoft.com/office/powerpoint/2010/main" val="147235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75870" y="169718"/>
            <a:ext cx="11493728" cy="1313305"/>
          </a:xfrm>
        </p:spPr>
        <p:txBody>
          <a:bodyPr vert="horz" wrap="square" lIns="90004" tIns="46798" rIns="90004" bIns="46798" rtlCol="0" anchor="ctr">
            <a:spAutoFit/>
          </a:bodyPr>
          <a:lstStyle/>
          <a:p>
            <a:pPr lvl="0" algn="ctr"/>
            <a:r>
              <a:rPr lang="fr-FR" sz="3200" b="1" dirty="0" smtClean="0">
                <a:latin typeface="TwCenMT" pitchFamily="18"/>
              </a:rPr>
              <a:t> </a:t>
            </a:r>
            <a:r>
              <a:rPr lang="fr-FR" b="1" i="1" dirty="0"/>
              <a:t>LE CADRE DE DIRECTION DANS L'ORGANISATION ET LE PILOTAGE DE SES </a:t>
            </a:r>
            <a:r>
              <a:rPr lang="fr-FR" b="1" i="1" dirty="0" smtClean="0"/>
              <a:t>SERVICES </a:t>
            </a:r>
            <a:r>
              <a:rPr lang="fr-FR" sz="3200" b="1" dirty="0" smtClean="0">
                <a:latin typeface="TwCenMT" pitchFamily="18"/>
              </a:rPr>
              <a:t>?</a:t>
            </a:r>
            <a:endParaRPr lang="fr-FR" sz="3200" b="1" dirty="0">
              <a:latin typeface="TwCenMT" pitchFamily="18"/>
            </a:endParaRPr>
          </a:p>
        </p:txBody>
      </p:sp>
      <p:graphicFrame>
        <p:nvGraphicFramePr>
          <p:cNvPr id="4" name="Diagramme 3"/>
          <p:cNvGraphicFramePr/>
          <p:nvPr>
            <p:extLst>
              <p:ext uri="{D42A27DB-BD31-4B8C-83A1-F6EECF244321}">
                <p14:modId xmlns:p14="http://schemas.microsoft.com/office/powerpoint/2010/main" val="2721968739"/>
              </p:ext>
            </p:extLst>
          </p:nvPr>
        </p:nvGraphicFramePr>
        <p:xfrm>
          <a:off x="921656" y="1617738"/>
          <a:ext cx="1000215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670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outils de gestion des tâches</a:t>
            </a:r>
            <a:endParaRPr lang="fr-FR" dirty="0"/>
          </a:p>
        </p:txBody>
      </p:sp>
      <p:sp>
        <p:nvSpPr>
          <p:cNvPr id="3" name="Espace réservé du contenu 2"/>
          <p:cNvSpPr>
            <a:spLocks noGrp="1"/>
          </p:cNvSpPr>
          <p:nvPr>
            <p:ph idx="1"/>
          </p:nvPr>
        </p:nvSpPr>
        <p:spPr>
          <a:xfrm>
            <a:off x="0" y="1307010"/>
            <a:ext cx="12337576" cy="4351338"/>
          </a:xfrm>
        </p:spPr>
        <p:txBody>
          <a:bodyPr/>
          <a:lstStyle/>
          <a:p>
            <a:r>
              <a:rPr lang="fr-FR" dirty="0"/>
              <a:t>Grâce à la </a:t>
            </a:r>
            <a:r>
              <a:rPr lang="fr-FR" dirty="0" err="1"/>
              <a:t>timeline</a:t>
            </a:r>
            <a:r>
              <a:rPr lang="fr-FR" dirty="0"/>
              <a:t> de </a:t>
            </a:r>
            <a:r>
              <a:rPr lang="fr-FR" dirty="0" err="1">
                <a:hlinkClick r:id="rId2"/>
              </a:rPr>
              <a:t>Taskworld</a:t>
            </a:r>
            <a:r>
              <a:rPr lang="fr-FR" dirty="0"/>
              <a:t>, outil doté de tableaux Kanban et de tâches interactives, vous bénéficiez d’une meilleure visualisation de vos projets Vous obtenez ainsi une vue d’ensemble de leur progression, et renforcez la collaboration entre vos équipes.</a:t>
            </a:r>
          </a:p>
          <a:p>
            <a:endParaRPr lang="fr-FR" dirty="0"/>
          </a:p>
        </p:txBody>
      </p:sp>
      <p:pic>
        <p:nvPicPr>
          <p:cNvPr id="4" name="Image 3"/>
          <p:cNvPicPr>
            <a:picLocks noChangeAspect="1"/>
          </p:cNvPicPr>
          <p:nvPr/>
        </p:nvPicPr>
        <p:blipFill>
          <a:blip r:embed="rId3"/>
          <a:stretch>
            <a:fillRect/>
          </a:stretch>
        </p:blipFill>
        <p:spPr>
          <a:xfrm>
            <a:off x="2085833" y="2962275"/>
            <a:ext cx="7010400" cy="3895725"/>
          </a:xfrm>
          <a:prstGeom prst="rect">
            <a:avLst/>
          </a:prstGeom>
        </p:spPr>
      </p:pic>
    </p:spTree>
    <p:extLst>
      <p:ext uri="{BB962C8B-B14F-4D97-AF65-F5344CB8AC3E}">
        <p14:creationId xmlns:p14="http://schemas.microsoft.com/office/powerpoint/2010/main" val="30493126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496" y="332656"/>
            <a:ext cx="900033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723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991" y="133514"/>
            <a:ext cx="9133381" cy="592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6738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614" y="319403"/>
            <a:ext cx="12012386" cy="2308324"/>
          </a:xfrm>
          <a:prstGeom prst="rect">
            <a:avLst/>
          </a:prstGeom>
        </p:spPr>
        <p:txBody>
          <a:bodyPr wrap="square">
            <a:spAutoFit/>
          </a:bodyPr>
          <a:lstStyle/>
          <a:p>
            <a:r>
              <a:rPr lang="fr-FR" sz="2400" b="1" dirty="0">
                <a:solidFill>
                  <a:srgbClr val="333333"/>
                </a:solidFill>
                <a:latin typeface="Filson"/>
              </a:rPr>
              <a:t>Le tableau de bord stratégique </a:t>
            </a:r>
            <a:r>
              <a:rPr lang="fr-FR" sz="2400" dirty="0">
                <a:solidFill>
                  <a:srgbClr val="333333"/>
                </a:solidFill>
                <a:latin typeface="Filson"/>
              </a:rPr>
              <a:t>est un outil qui permet de fournir une vue d’ensemble de l’activité. C’est en en quelque sorte le cockpit de l’activité d’une entreprise data-</a:t>
            </a:r>
            <a:r>
              <a:rPr lang="fr-FR" sz="2400" dirty="0" err="1">
                <a:solidFill>
                  <a:srgbClr val="333333"/>
                </a:solidFill>
                <a:latin typeface="Filson"/>
              </a:rPr>
              <a:t>driven</a:t>
            </a:r>
            <a:r>
              <a:rPr lang="fr-FR" sz="2400" dirty="0">
                <a:solidFill>
                  <a:srgbClr val="333333"/>
                </a:solidFill>
                <a:latin typeface="Filson"/>
              </a:rPr>
              <a:t>. </a:t>
            </a:r>
          </a:p>
          <a:p>
            <a:r>
              <a:rPr lang="fr-FR" sz="2400" b="1" dirty="0">
                <a:solidFill>
                  <a:srgbClr val="333333"/>
                </a:solidFill>
                <a:latin typeface="Filson"/>
              </a:rPr>
              <a:t>Ce </a:t>
            </a:r>
            <a:r>
              <a:rPr lang="fr-FR" sz="2400" b="1" dirty="0" err="1">
                <a:solidFill>
                  <a:srgbClr val="333333"/>
                </a:solidFill>
                <a:latin typeface="Filson"/>
              </a:rPr>
              <a:t>dashboard</a:t>
            </a:r>
            <a:r>
              <a:rPr lang="fr-FR" sz="2400" b="1" dirty="0">
                <a:solidFill>
                  <a:srgbClr val="333333"/>
                </a:solidFill>
                <a:latin typeface="Filson"/>
              </a:rPr>
              <a:t> </a:t>
            </a:r>
            <a:r>
              <a:rPr lang="fr-FR" sz="2400" dirty="0">
                <a:solidFill>
                  <a:srgbClr val="333333"/>
                </a:solidFill>
                <a:latin typeface="Filson"/>
              </a:rPr>
              <a:t>synthétise les autres </a:t>
            </a:r>
            <a:r>
              <a:rPr lang="fr-FR" sz="2400" b="1" dirty="0">
                <a:solidFill>
                  <a:srgbClr val="333333"/>
                </a:solidFill>
                <a:latin typeface="Filson"/>
              </a:rPr>
              <a:t>tableaux</a:t>
            </a:r>
            <a:r>
              <a:rPr lang="fr-FR" sz="2400" dirty="0">
                <a:solidFill>
                  <a:srgbClr val="333333"/>
                </a:solidFill>
                <a:latin typeface="Filson"/>
              </a:rPr>
              <a:t> vus précédemment. Il permet de mesurer la </a:t>
            </a:r>
            <a:r>
              <a:rPr lang="fr-FR" sz="2400" b="1" dirty="0">
                <a:solidFill>
                  <a:srgbClr val="333333"/>
                </a:solidFill>
                <a:latin typeface="Filson"/>
              </a:rPr>
              <a:t>performance</a:t>
            </a:r>
            <a:r>
              <a:rPr lang="fr-FR" sz="2400" dirty="0">
                <a:solidFill>
                  <a:srgbClr val="333333"/>
                </a:solidFill>
                <a:latin typeface="Filson"/>
              </a:rPr>
              <a:t>  sur le moyen et le long terme.</a:t>
            </a:r>
          </a:p>
          <a:p>
            <a:r>
              <a:rPr lang="fr-FR" sz="2400" dirty="0" smtClean="0">
                <a:solidFill>
                  <a:srgbClr val="333333"/>
                </a:solidFill>
                <a:latin typeface="Filson"/>
              </a:rPr>
              <a:t>‍</a:t>
            </a:r>
            <a:endParaRPr lang="fr-FR" sz="2400" dirty="0">
              <a:solidFill>
                <a:srgbClr val="333333"/>
              </a:solidFill>
              <a:latin typeface="Filson"/>
            </a:endParaRPr>
          </a:p>
        </p:txBody>
      </p:sp>
      <p:graphicFrame>
        <p:nvGraphicFramePr>
          <p:cNvPr id="7" name="Diagramme 6"/>
          <p:cNvGraphicFramePr/>
          <p:nvPr>
            <p:extLst>
              <p:ext uri="{D42A27DB-BD31-4B8C-83A1-F6EECF244321}">
                <p14:modId xmlns:p14="http://schemas.microsoft.com/office/powerpoint/2010/main" val="2747453073"/>
              </p:ext>
            </p:extLst>
          </p:nvPr>
        </p:nvGraphicFramePr>
        <p:xfrm>
          <a:off x="2344057" y="2208549"/>
          <a:ext cx="7070271" cy="464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593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DEEE10CD-A0A3-4871-BD5C-55EB05FEECCC}" type="slidenum">
              <a:rPr lang="fr-FR" smtClean="0"/>
              <a:pPr>
                <a:defRPr/>
              </a:pPr>
              <a:t>84</a:t>
            </a:fld>
            <a:endParaRPr lang="fr-FR"/>
          </a:p>
        </p:txBody>
      </p:sp>
      <p:sp>
        <p:nvSpPr>
          <p:cNvPr id="8" name="ZoneTexte 7"/>
          <p:cNvSpPr txBox="1"/>
          <p:nvPr/>
        </p:nvSpPr>
        <p:spPr>
          <a:xfrm>
            <a:off x="1524000" y="15449"/>
            <a:ext cx="91440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342900" indent="-342900">
              <a:buFont typeface="+mj-lt"/>
              <a:buAutoNum type="arabicPeriod" startAt="3"/>
            </a:pPr>
            <a:r>
              <a:rPr lang="fr-FR" dirty="0"/>
              <a:t>Démarches d’élaboration de tableaux de bord</a:t>
            </a:r>
          </a:p>
        </p:txBody>
      </p:sp>
      <p:sp>
        <p:nvSpPr>
          <p:cNvPr id="10" name="ZoneTexte 9"/>
          <p:cNvSpPr txBox="1"/>
          <p:nvPr/>
        </p:nvSpPr>
        <p:spPr>
          <a:xfrm>
            <a:off x="2063553" y="792235"/>
            <a:ext cx="7534275" cy="369332"/>
          </a:xfrm>
          <a:prstGeom prst="rect">
            <a:avLst/>
          </a:prstGeom>
          <a:noFill/>
        </p:spPr>
        <p:txBody>
          <a:bodyPr wrap="square" rtlCol="0">
            <a:spAutoFit/>
          </a:bodyPr>
          <a:lstStyle>
            <a:defPPr>
              <a:defRPr lang="fr-FR"/>
            </a:defPPr>
          </a:lstStyle>
          <a:p>
            <a:r>
              <a:rPr lang="fr-FR" dirty="0"/>
              <a:t>Ce qu’il faut retenir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669" y="1268760"/>
            <a:ext cx="8200280"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8874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4" y="1305342"/>
            <a:ext cx="11887200" cy="4401205"/>
          </a:xfrm>
          <a:prstGeom prst="rect">
            <a:avLst/>
          </a:prstGeom>
        </p:spPr>
        <p:txBody>
          <a:bodyPr wrap="square">
            <a:spAutoFit/>
          </a:bodyPr>
          <a:lstStyle/>
          <a:p>
            <a:r>
              <a:rPr lang="fr-FR" sz="2800" dirty="0">
                <a:solidFill>
                  <a:srgbClr val="333333"/>
                </a:solidFill>
                <a:latin typeface="Filson"/>
              </a:rPr>
              <a:t>Les </a:t>
            </a:r>
            <a:r>
              <a:rPr lang="fr-FR" sz="2800" b="1" dirty="0">
                <a:solidFill>
                  <a:srgbClr val="333333"/>
                </a:solidFill>
                <a:latin typeface="Filson"/>
              </a:rPr>
              <a:t>tableaux de bord</a:t>
            </a:r>
            <a:r>
              <a:rPr lang="fr-FR" sz="2800" dirty="0">
                <a:solidFill>
                  <a:srgbClr val="333333"/>
                </a:solidFill>
                <a:latin typeface="Filson"/>
              </a:rPr>
              <a:t> </a:t>
            </a:r>
            <a:r>
              <a:rPr lang="fr-FR" sz="2800" b="1" dirty="0">
                <a:solidFill>
                  <a:srgbClr val="333333"/>
                </a:solidFill>
                <a:latin typeface="Filson"/>
              </a:rPr>
              <a:t> </a:t>
            </a:r>
            <a:r>
              <a:rPr lang="fr-FR" sz="2800" dirty="0">
                <a:solidFill>
                  <a:srgbClr val="333333"/>
                </a:solidFill>
                <a:latin typeface="Filson"/>
              </a:rPr>
              <a:t>sont indispensables mais ils peuvent mener à une dérive de simple observation des </a:t>
            </a:r>
            <a:r>
              <a:rPr lang="fr-FR" sz="2800" b="1" dirty="0">
                <a:solidFill>
                  <a:srgbClr val="333333"/>
                </a:solidFill>
                <a:latin typeface="Filson"/>
              </a:rPr>
              <a:t>performances</a:t>
            </a:r>
            <a:r>
              <a:rPr lang="fr-FR" sz="2800" dirty="0">
                <a:solidFill>
                  <a:srgbClr val="333333"/>
                </a:solidFill>
                <a:latin typeface="Filson"/>
              </a:rPr>
              <a:t> sans passage à l’action. De plus, </a:t>
            </a:r>
            <a:r>
              <a:rPr lang="fr-FR" sz="2800" dirty="0" smtClean="0">
                <a:solidFill>
                  <a:srgbClr val="333333"/>
                </a:solidFill>
                <a:latin typeface="Filson"/>
              </a:rPr>
              <a:t>la hiérarchie </a:t>
            </a:r>
            <a:r>
              <a:rPr lang="fr-FR" sz="2800" dirty="0">
                <a:solidFill>
                  <a:srgbClr val="333333"/>
                </a:solidFill>
                <a:latin typeface="Filson"/>
              </a:rPr>
              <a:t>n’a souvent pas accès à une information claire de chaque </a:t>
            </a:r>
            <a:r>
              <a:rPr lang="fr-FR" sz="2800" dirty="0" smtClean="0">
                <a:solidFill>
                  <a:srgbClr val="333333"/>
                </a:solidFill>
                <a:latin typeface="Filson"/>
              </a:rPr>
              <a:t>service. </a:t>
            </a:r>
          </a:p>
          <a:p>
            <a:endParaRPr lang="fr-FR" sz="2800" dirty="0">
              <a:solidFill>
                <a:srgbClr val="333333"/>
              </a:solidFill>
              <a:latin typeface="Filson"/>
            </a:endParaRPr>
          </a:p>
          <a:p>
            <a:r>
              <a:rPr lang="fr-FR" sz="2800" dirty="0" smtClean="0">
                <a:solidFill>
                  <a:srgbClr val="333333"/>
                </a:solidFill>
                <a:latin typeface="Filson"/>
              </a:rPr>
              <a:t>Il </a:t>
            </a:r>
            <a:r>
              <a:rPr lang="fr-FR" sz="2800" dirty="0">
                <a:solidFill>
                  <a:srgbClr val="333333"/>
                </a:solidFill>
                <a:latin typeface="Filson"/>
              </a:rPr>
              <a:t>arrive donc qu’elle exige des </a:t>
            </a:r>
            <a:r>
              <a:rPr lang="fr-FR" sz="2800" b="1" dirty="0">
                <a:solidFill>
                  <a:srgbClr val="333333"/>
                </a:solidFill>
                <a:latin typeface="Filson"/>
              </a:rPr>
              <a:t>objectifs</a:t>
            </a:r>
            <a:r>
              <a:rPr lang="fr-FR" sz="2800" dirty="0">
                <a:solidFill>
                  <a:srgbClr val="333333"/>
                </a:solidFill>
                <a:latin typeface="Filson"/>
              </a:rPr>
              <a:t> intenables qui démotivent les équipes et freinent la </a:t>
            </a:r>
            <a:r>
              <a:rPr lang="fr-FR" sz="2800" b="1" dirty="0">
                <a:solidFill>
                  <a:srgbClr val="333333"/>
                </a:solidFill>
                <a:latin typeface="Filson"/>
              </a:rPr>
              <a:t>performance</a:t>
            </a:r>
            <a:r>
              <a:rPr lang="fr-FR" sz="2800" dirty="0">
                <a:solidFill>
                  <a:srgbClr val="333333"/>
                </a:solidFill>
                <a:latin typeface="Filson"/>
              </a:rPr>
              <a:t>. </a:t>
            </a:r>
          </a:p>
          <a:p>
            <a:r>
              <a:rPr lang="fr-FR" sz="2800" dirty="0" smtClean="0">
                <a:solidFill>
                  <a:srgbClr val="333333"/>
                </a:solidFill>
                <a:latin typeface="Filson"/>
              </a:rPr>
              <a:t>‍</a:t>
            </a:r>
          </a:p>
          <a:p>
            <a:r>
              <a:rPr lang="fr-FR" sz="2800" dirty="0" smtClean="0">
                <a:solidFill>
                  <a:srgbClr val="333333"/>
                </a:solidFill>
                <a:latin typeface="Filson"/>
              </a:rPr>
              <a:t>Attention au facteur humain et à l’accompagnement du changement dans ce type de démarches !</a:t>
            </a:r>
          </a:p>
        </p:txBody>
      </p:sp>
    </p:spTree>
    <p:extLst>
      <p:ext uri="{BB962C8B-B14F-4D97-AF65-F5344CB8AC3E}">
        <p14:creationId xmlns:p14="http://schemas.microsoft.com/office/powerpoint/2010/main" val="20830533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29733" y="0"/>
            <a:ext cx="9533380" cy="6504082"/>
          </a:xfrm>
          <a:prstGeom prst="rect">
            <a:avLst/>
          </a:prstGeom>
        </p:spPr>
      </p:pic>
    </p:spTree>
    <p:extLst>
      <p:ext uri="{BB962C8B-B14F-4D97-AF65-F5344CB8AC3E}">
        <p14:creationId xmlns:p14="http://schemas.microsoft.com/office/powerpoint/2010/main" val="42682634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233" y="37579"/>
            <a:ext cx="10515600" cy="1325563"/>
          </a:xfrm>
        </p:spPr>
        <p:txBody>
          <a:bodyPr/>
          <a:lstStyle/>
          <a:p>
            <a:r>
              <a:rPr lang="fr-FR" dirty="0" smtClean="0"/>
              <a:t>Perceptions et réalités</a:t>
            </a:r>
            <a:endParaRPr lang="fr-FR" dirty="0"/>
          </a:p>
        </p:txBody>
      </p:sp>
      <p:pic>
        <p:nvPicPr>
          <p:cNvPr id="4" name="Espace réservé du contenu 3"/>
          <p:cNvPicPr>
            <a:picLocks noGrp="1" noChangeAspect="1"/>
          </p:cNvPicPr>
          <p:nvPr>
            <p:ph idx="1"/>
          </p:nvPr>
        </p:nvPicPr>
        <p:blipFill>
          <a:blip r:embed="rId2"/>
          <a:stretch>
            <a:fillRect/>
          </a:stretch>
        </p:blipFill>
        <p:spPr>
          <a:xfrm>
            <a:off x="1699927" y="1021280"/>
            <a:ext cx="8476039" cy="5706091"/>
          </a:xfrm>
          <a:prstGeom prst="rect">
            <a:avLst/>
          </a:prstGeom>
        </p:spPr>
      </p:pic>
    </p:spTree>
    <p:extLst>
      <p:ext uri="{BB962C8B-B14F-4D97-AF65-F5344CB8AC3E}">
        <p14:creationId xmlns:p14="http://schemas.microsoft.com/office/powerpoint/2010/main" val="3673761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2981" y="-180787"/>
            <a:ext cx="10515600" cy="1325563"/>
          </a:xfrm>
        </p:spPr>
        <p:txBody>
          <a:bodyPr/>
          <a:lstStyle/>
          <a:p>
            <a:r>
              <a:rPr lang="fr-FR" dirty="0" smtClean="0"/>
              <a:t>Adapter son </a:t>
            </a:r>
            <a:r>
              <a:rPr lang="fr-FR" dirty="0" err="1" smtClean="0"/>
              <a:t>reporting</a:t>
            </a:r>
            <a:r>
              <a:rPr lang="fr-FR" dirty="0" smtClean="0"/>
              <a:t> à ses interlocuteurs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703" y="832514"/>
            <a:ext cx="2149562" cy="2757520"/>
          </a:xfrm>
        </p:spPr>
      </p:pic>
      <p:sp>
        <p:nvSpPr>
          <p:cNvPr id="5" name="ZoneTexte 4"/>
          <p:cNvSpPr txBox="1"/>
          <p:nvPr/>
        </p:nvSpPr>
        <p:spPr>
          <a:xfrm>
            <a:off x="2710961" y="1477440"/>
            <a:ext cx="9427620" cy="5016758"/>
          </a:xfrm>
          <a:prstGeom prst="rect">
            <a:avLst/>
          </a:prstGeom>
          <a:noFill/>
        </p:spPr>
        <p:txBody>
          <a:bodyPr wrap="square" rtlCol="0">
            <a:spAutoFit/>
          </a:bodyPr>
          <a:lstStyle/>
          <a:p>
            <a:r>
              <a:rPr lang="fr-FR" sz="2000" b="1" dirty="0" smtClean="0"/>
              <a:t>La perception : L’idée que nous nous faisons de la perception des événements quotidiens, des gens et des évènements qui se passent dans le monde est « faussée » par nos convictions intimes.</a:t>
            </a:r>
          </a:p>
          <a:p>
            <a:endParaRPr lang="fr-FR" sz="2000" b="1" dirty="0" smtClean="0"/>
          </a:p>
          <a:p>
            <a:r>
              <a:rPr lang="fr-FR" sz="2000" b="1" dirty="0" smtClean="0"/>
              <a:t>Celle qui pour nous est un héros apparaitra aux autres comme un lâche.</a:t>
            </a:r>
          </a:p>
          <a:p>
            <a:r>
              <a:rPr lang="fr-FR" sz="2000" b="1" dirty="0" smtClean="0"/>
              <a:t>La solution que nous sommes fiers d’avoir trouvé est tournée en dérision par nos collègues ou clients.</a:t>
            </a:r>
          </a:p>
          <a:p>
            <a:r>
              <a:rPr lang="fr-FR" sz="2000" b="1" dirty="0" smtClean="0"/>
              <a:t>Le savant montage auquel nous nous sommes pleinement donnés est vécu par autrui comme un perte de temps.</a:t>
            </a:r>
          </a:p>
          <a:p>
            <a:endParaRPr lang="fr-FR" sz="2000" b="1" dirty="0" smtClean="0"/>
          </a:p>
          <a:p>
            <a:r>
              <a:rPr lang="fr-FR" sz="2000" b="1" dirty="0" smtClean="0"/>
              <a:t>Qu’est ce qui fait que quelque chose est juste pour nous mais faux pour les autres ?</a:t>
            </a:r>
          </a:p>
          <a:p>
            <a:endParaRPr lang="fr-FR" sz="2000" b="1" dirty="0" smtClean="0"/>
          </a:p>
          <a:p>
            <a:r>
              <a:rPr lang="fr-FR" sz="2000" b="1" dirty="0" smtClean="0">
                <a:solidFill>
                  <a:srgbClr val="FF0000"/>
                </a:solidFill>
              </a:rPr>
              <a:t>Pour communiquer avec les autres, nous devons essayer de voir les choses de leur point de vue.</a:t>
            </a:r>
          </a:p>
          <a:p>
            <a:r>
              <a:rPr lang="fr-FR" sz="2000" b="1" dirty="0" smtClean="0"/>
              <a:t>Deux personnes peuvent voir la même chose, ne pas être d’accord et pourtant les deux ont raison. Ce n’est pas logique mais psychologique.</a:t>
            </a:r>
            <a:endParaRPr lang="fr-FR" sz="2000" b="1" dirty="0"/>
          </a:p>
        </p:txBody>
      </p:sp>
      <p:pic>
        <p:nvPicPr>
          <p:cNvPr id="6" name="Image 5"/>
          <p:cNvPicPr>
            <a:picLocks noChangeAspect="1"/>
          </p:cNvPicPr>
          <p:nvPr/>
        </p:nvPicPr>
        <p:blipFill>
          <a:blip r:embed="rId3"/>
          <a:stretch>
            <a:fillRect/>
          </a:stretch>
        </p:blipFill>
        <p:spPr>
          <a:xfrm>
            <a:off x="292031" y="3781092"/>
            <a:ext cx="1918906" cy="2713106"/>
          </a:xfrm>
          <a:prstGeom prst="rect">
            <a:avLst/>
          </a:prstGeom>
        </p:spPr>
      </p:pic>
    </p:spTree>
    <p:extLst>
      <p:ext uri="{BB962C8B-B14F-4D97-AF65-F5344CB8AC3E}">
        <p14:creationId xmlns:p14="http://schemas.microsoft.com/office/powerpoint/2010/main" val="3941055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Pourquoi faire de la conduite du changement </a:t>
            </a:r>
            <a:r>
              <a:rPr lang="fr-FR" dirty="0" smtClean="0"/>
              <a:t>?</a:t>
            </a:r>
            <a:endParaRPr lang="fr-FR" dirty="0"/>
          </a:p>
        </p:txBody>
      </p:sp>
      <p:pic>
        <p:nvPicPr>
          <p:cNvPr id="3" name="Image 2"/>
          <p:cNvPicPr>
            <a:picLocks noChangeAspect="1"/>
          </p:cNvPicPr>
          <p:nvPr/>
        </p:nvPicPr>
        <p:blipFill>
          <a:blip r:embed="rId2"/>
          <a:stretch>
            <a:fillRect/>
          </a:stretch>
        </p:blipFill>
        <p:spPr>
          <a:xfrm>
            <a:off x="5614093" y="3417739"/>
            <a:ext cx="6577907" cy="3440261"/>
          </a:xfrm>
          <a:prstGeom prst="rect">
            <a:avLst/>
          </a:prstGeom>
        </p:spPr>
      </p:pic>
      <p:sp>
        <p:nvSpPr>
          <p:cNvPr id="4" name="Rectangle 3"/>
          <p:cNvSpPr/>
          <p:nvPr/>
        </p:nvSpPr>
        <p:spPr>
          <a:xfrm>
            <a:off x="0" y="637796"/>
            <a:ext cx="11880398" cy="5355312"/>
          </a:xfrm>
          <a:prstGeom prst="rect">
            <a:avLst/>
          </a:prstGeom>
        </p:spPr>
        <p:txBody>
          <a:bodyPr wrap="square">
            <a:spAutoFit/>
          </a:bodyPr>
          <a:lstStyle/>
          <a:p>
            <a:r>
              <a:rPr lang="fr-FR" dirty="0" smtClean="0"/>
              <a:t>Tout </a:t>
            </a:r>
            <a:r>
              <a:rPr lang="fr-FR" dirty="0"/>
              <a:t>projet de changement doit s’accompagner de mesures pour réduire les éventuelles peurs et résistances et se concentrer sur les avantages de la nouvelle situation. D'où l'intérêt de la conduite du changement.</a:t>
            </a:r>
          </a:p>
          <a:p>
            <a:endParaRPr lang="fr-FR" dirty="0"/>
          </a:p>
          <a:p>
            <a:r>
              <a:rPr lang="fr-FR" dirty="0"/>
              <a:t>La nature humaine a tendance à préférer le statu quo, du coup le changement est souvent un processus complexe et difficile.</a:t>
            </a:r>
          </a:p>
          <a:p>
            <a:endParaRPr lang="fr-FR" dirty="0"/>
          </a:p>
          <a:p>
            <a:r>
              <a:rPr lang="fr-FR" dirty="0"/>
              <a:t>Partons d’un exemple : la courbe de deuil.</a:t>
            </a:r>
          </a:p>
          <a:p>
            <a:endParaRPr lang="fr-FR" dirty="0"/>
          </a:p>
          <a:p>
            <a:r>
              <a:rPr lang="fr-FR" dirty="0"/>
              <a:t>Chacun d’entre nous est passé ou passera par la perte d’un être cher. C’est tout simplement inévitable.</a:t>
            </a:r>
          </a:p>
          <a:p>
            <a:endParaRPr lang="fr-FR" dirty="0"/>
          </a:p>
          <a:p>
            <a:r>
              <a:rPr lang="fr-FR" dirty="0"/>
              <a:t>L’annonce de cette perte provoque une série de phases définies comme suit :</a:t>
            </a:r>
          </a:p>
          <a:p>
            <a:endParaRPr lang="fr-FR" dirty="0"/>
          </a:p>
          <a:p>
            <a:pPr marL="285750" indent="-285750">
              <a:buFont typeface="Arial" panose="020B0604020202020204" pitchFamily="34" charset="0"/>
              <a:buChar char="•"/>
            </a:pPr>
            <a:r>
              <a:rPr lang="fr-FR" b="1" dirty="0"/>
              <a:t>Le déni : </a:t>
            </a:r>
            <a:r>
              <a:rPr lang="fr-FR" dirty="0"/>
              <a:t>On ne veut pas y croire, pas l’accepter</a:t>
            </a:r>
          </a:p>
          <a:p>
            <a:pPr marL="285750" indent="-285750">
              <a:buFont typeface="Arial" panose="020B0604020202020204" pitchFamily="34" charset="0"/>
              <a:buChar char="•"/>
            </a:pPr>
            <a:r>
              <a:rPr lang="fr-FR" b="1" dirty="0"/>
              <a:t>La colère : </a:t>
            </a:r>
            <a:r>
              <a:rPr lang="fr-FR" dirty="0"/>
              <a:t>On va résister, refuser </a:t>
            </a:r>
            <a:r>
              <a:rPr lang="fr-FR" dirty="0" smtClean="0"/>
              <a:t>d'accepter la </a:t>
            </a:r>
            <a:r>
              <a:rPr lang="fr-FR" dirty="0"/>
              <a:t>situation</a:t>
            </a:r>
          </a:p>
          <a:p>
            <a:pPr marL="285750" indent="-285750">
              <a:buFont typeface="Arial" panose="020B0604020202020204" pitchFamily="34" charset="0"/>
              <a:buChar char="•"/>
            </a:pPr>
            <a:r>
              <a:rPr lang="fr-FR" b="1" dirty="0"/>
              <a:t>La tristesse, la dépression : </a:t>
            </a:r>
            <a:r>
              <a:rPr lang="fr-FR" dirty="0"/>
              <a:t>On ne </a:t>
            </a:r>
            <a:r>
              <a:rPr lang="fr-FR" dirty="0" smtClean="0"/>
              <a:t>peut imaginer </a:t>
            </a:r>
            <a:r>
              <a:rPr lang="fr-FR" dirty="0"/>
              <a:t>survivre </a:t>
            </a:r>
            <a:endParaRPr lang="fr-FR" dirty="0" smtClean="0"/>
          </a:p>
          <a:p>
            <a:r>
              <a:rPr lang="fr-FR" dirty="0" smtClean="0"/>
              <a:t>sans </a:t>
            </a:r>
            <a:r>
              <a:rPr lang="fr-FR" dirty="0"/>
              <a:t>l’être cher</a:t>
            </a:r>
          </a:p>
          <a:p>
            <a:pPr marL="285750" indent="-285750">
              <a:buFont typeface="Arial" panose="020B0604020202020204" pitchFamily="34" charset="0"/>
              <a:buChar char="•"/>
            </a:pPr>
            <a:r>
              <a:rPr lang="fr-FR" b="1" dirty="0"/>
              <a:t>L'acceptation : </a:t>
            </a:r>
            <a:r>
              <a:rPr lang="fr-FR" dirty="0"/>
              <a:t>On comprend qu'on ne </a:t>
            </a:r>
            <a:r>
              <a:rPr lang="fr-FR" dirty="0" smtClean="0"/>
              <a:t>peut rien </a:t>
            </a:r>
            <a:r>
              <a:rPr lang="fr-FR" dirty="0"/>
              <a:t>y changer, </a:t>
            </a:r>
            <a:endParaRPr lang="fr-FR" dirty="0" smtClean="0"/>
          </a:p>
          <a:p>
            <a:r>
              <a:rPr lang="fr-FR" dirty="0" smtClean="0"/>
              <a:t>qu'il </a:t>
            </a:r>
            <a:r>
              <a:rPr lang="fr-FR" dirty="0"/>
              <a:t>faut accepter pour </a:t>
            </a:r>
            <a:r>
              <a:rPr lang="fr-FR" dirty="0" smtClean="0"/>
              <a:t>continuer </a:t>
            </a:r>
            <a:r>
              <a:rPr lang="fr-FR" dirty="0"/>
              <a:t>à vivre</a:t>
            </a:r>
          </a:p>
          <a:p>
            <a:pPr marL="285750" indent="-285750">
              <a:buFont typeface="Arial" panose="020B0604020202020204" pitchFamily="34" charset="0"/>
              <a:buChar char="•"/>
            </a:pPr>
            <a:r>
              <a:rPr lang="fr-FR" b="1" dirty="0"/>
              <a:t>La sérénité : </a:t>
            </a:r>
            <a:r>
              <a:rPr lang="fr-FR" dirty="0"/>
              <a:t>On retrouve la motivation, </a:t>
            </a:r>
            <a:endParaRPr lang="fr-FR" dirty="0" smtClean="0"/>
          </a:p>
          <a:p>
            <a:r>
              <a:rPr lang="fr-FR" dirty="0" smtClean="0"/>
              <a:t>de </a:t>
            </a:r>
            <a:r>
              <a:rPr lang="fr-FR" dirty="0"/>
              <a:t>nouvelles forces</a:t>
            </a:r>
          </a:p>
        </p:txBody>
      </p:sp>
    </p:spTree>
    <p:extLst>
      <p:ext uri="{BB962C8B-B14F-4D97-AF65-F5344CB8AC3E}">
        <p14:creationId xmlns:p14="http://schemas.microsoft.com/office/powerpoint/2010/main" val="125280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340430" y="134161"/>
            <a:ext cx="8228013" cy="703908"/>
          </a:xfrm>
        </p:spPr>
        <p:txBody>
          <a:bodyPr vert="horz" lIns="90004" tIns="46798" rIns="90004" bIns="46798" rtlCol="0" anchor="ctr">
            <a:spAutoFit/>
          </a:bodyPr>
          <a:lstStyle/>
          <a:p>
            <a:pPr lvl="0" algn="ctr" hangingPunct="1"/>
            <a:r>
              <a:rPr lang="fr-FR" b="1" dirty="0"/>
              <a:t>Les moteurs </a:t>
            </a:r>
            <a:r>
              <a:rPr lang="fr-FR" b="1" dirty="0" smtClean="0"/>
              <a:t>du pilotage</a:t>
            </a:r>
            <a:endParaRPr lang="fr-FR" b="1" dirty="0"/>
          </a:p>
        </p:txBody>
      </p:sp>
      <p:graphicFrame>
        <p:nvGraphicFramePr>
          <p:cNvPr id="4" name="Diagramme 3"/>
          <p:cNvGraphicFramePr/>
          <p:nvPr>
            <p:extLst>
              <p:ext uri="{D42A27DB-BD31-4B8C-83A1-F6EECF244321}">
                <p14:modId xmlns:p14="http://schemas.microsoft.com/office/powerpoint/2010/main" val="1939957495"/>
              </p:ext>
            </p:extLst>
          </p:nvPr>
        </p:nvGraphicFramePr>
        <p:xfrm>
          <a:off x="0" y="838068"/>
          <a:ext cx="12191999" cy="6019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53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courbe du </a:t>
            </a:r>
            <a:r>
              <a:rPr lang="fr-FR" dirty="0" smtClean="0"/>
              <a:t>changement</a:t>
            </a:r>
            <a:endParaRPr lang="fr-FR" dirty="0"/>
          </a:p>
        </p:txBody>
      </p:sp>
      <p:sp>
        <p:nvSpPr>
          <p:cNvPr id="3" name="Rectangle 2"/>
          <p:cNvSpPr/>
          <p:nvPr/>
        </p:nvSpPr>
        <p:spPr>
          <a:xfrm>
            <a:off x="108857" y="620688"/>
            <a:ext cx="11612881" cy="1200329"/>
          </a:xfrm>
          <a:prstGeom prst="rect">
            <a:avLst/>
          </a:prstGeom>
        </p:spPr>
        <p:txBody>
          <a:bodyPr wrap="square">
            <a:spAutoFit/>
          </a:bodyPr>
          <a:lstStyle/>
          <a:p>
            <a:pPr algn="just"/>
            <a:r>
              <a:rPr lang="fr-FR" b="1" dirty="0">
                <a:latin typeface="inherit"/>
              </a:rPr>
              <a:t>Après tout, installer un nouveau système ou une nouvelle organisation,</a:t>
            </a:r>
            <a:r>
              <a:rPr lang="fr-FR" b="1" dirty="0">
                <a:latin typeface="Palatino Linotype" panose="02040502050505030304" pitchFamily="18" charset="0"/>
              </a:rPr>
              <a:t> </a:t>
            </a:r>
            <a:r>
              <a:rPr lang="fr-FR" b="1" dirty="0">
                <a:latin typeface="inherit"/>
              </a:rPr>
              <a:t>c’est devoir se séparer de l’ancien(ne).</a:t>
            </a:r>
            <a:endParaRPr lang="fr-FR" dirty="0">
              <a:latin typeface="Palatino Linotype" panose="02040502050505030304" pitchFamily="18" charset="0"/>
            </a:endParaRPr>
          </a:p>
          <a:p>
            <a:pPr algn="just"/>
            <a:r>
              <a:rPr lang="fr-FR" dirty="0">
                <a:latin typeface="Palatino Linotype" panose="02040502050505030304" pitchFamily="18" charset="0"/>
              </a:rPr>
              <a:t>Et c’est plus difficile à accepter pour certaines personnes, que pour d’autres.</a:t>
            </a:r>
          </a:p>
          <a:p>
            <a:pPr algn="just"/>
            <a:r>
              <a:rPr lang="fr-FR" dirty="0">
                <a:latin typeface="Palatino Linotype" panose="02040502050505030304" pitchFamily="18" charset="0"/>
              </a:rPr>
              <a:t>Pour que votre projet soit une réussite totale, il est indispensable de gérer ce changement.</a:t>
            </a:r>
            <a:endParaRPr lang="fr-FR" b="0" i="0" dirty="0">
              <a:effectLst/>
              <a:latin typeface="Palatino Linotype" panose="02040502050505030304" pitchFamily="18" charset="0"/>
            </a:endParaRPr>
          </a:p>
        </p:txBody>
      </p:sp>
      <p:pic>
        <p:nvPicPr>
          <p:cNvPr id="4" name="Image 3"/>
          <p:cNvPicPr>
            <a:picLocks noChangeAspect="1"/>
          </p:cNvPicPr>
          <p:nvPr/>
        </p:nvPicPr>
        <p:blipFill>
          <a:blip r:embed="rId2"/>
          <a:stretch>
            <a:fillRect/>
          </a:stretch>
        </p:blipFill>
        <p:spPr>
          <a:xfrm>
            <a:off x="6506334" y="2824866"/>
            <a:ext cx="5685666" cy="3148149"/>
          </a:xfrm>
          <a:prstGeom prst="rect">
            <a:avLst/>
          </a:prstGeom>
        </p:spPr>
      </p:pic>
      <p:sp>
        <p:nvSpPr>
          <p:cNvPr id="5" name="Rectangle 4"/>
          <p:cNvSpPr/>
          <p:nvPr/>
        </p:nvSpPr>
        <p:spPr>
          <a:xfrm>
            <a:off x="213360" y="2023796"/>
            <a:ext cx="6096000" cy="3139321"/>
          </a:xfrm>
          <a:prstGeom prst="rect">
            <a:avLst/>
          </a:prstGeom>
        </p:spPr>
        <p:txBody>
          <a:bodyPr>
            <a:spAutoFit/>
          </a:bodyPr>
          <a:lstStyle/>
          <a:p>
            <a:r>
              <a:rPr lang="fr-FR" dirty="0" smtClean="0"/>
              <a:t>Parce </a:t>
            </a:r>
            <a:r>
              <a:rPr lang="fr-FR" dirty="0"/>
              <a:t>que les similitudes entre la courbe du deuil et tout changement important dans l’entreprise sont très proches, on va aborder la gestion des changements d’une manière assez proche.</a:t>
            </a:r>
          </a:p>
          <a:p>
            <a:endParaRPr lang="fr-FR" dirty="0"/>
          </a:p>
          <a:p>
            <a:r>
              <a:rPr lang="fr-FR" dirty="0"/>
              <a:t>Ainsi, dans </a:t>
            </a:r>
            <a:r>
              <a:rPr lang="fr-FR" dirty="0" smtClean="0"/>
              <a:t>la méthodologie </a:t>
            </a:r>
            <a:r>
              <a:rPr lang="fr-FR" dirty="0"/>
              <a:t>de conduite du changement, nous allons utiliser une courbe du changement en 7 étapes, plus adaptée aux projets informatiques par exemple.</a:t>
            </a:r>
          </a:p>
          <a:p>
            <a:endParaRPr lang="fr-FR" dirty="0"/>
          </a:p>
          <a:p>
            <a:r>
              <a:rPr lang="fr-FR" dirty="0"/>
              <a:t>Cette infographie illustre 3 mesures d'accompagnement tout au long de la courbe de changement:</a:t>
            </a:r>
          </a:p>
        </p:txBody>
      </p:sp>
    </p:spTree>
    <p:extLst>
      <p:ext uri="{BB962C8B-B14F-4D97-AF65-F5344CB8AC3E}">
        <p14:creationId xmlns:p14="http://schemas.microsoft.com/office/powerpoint/2010/main" val="28395615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a:t>
            </a:r>
            <a:r>
              <a:rPr lang="fr-FR" dirty="0" smtClean="0"/>
              <a:t>communication</a:t>
            </a:r>
            <a:endParaRPr lang="fr-FR" dirty="0"/>
          </a:p>
        </p:txBody>
      </p:sp>
      <p:sp>
        <p:nvSpPr>
          <p:cNvPr id="3" name="Rectangle 2"/>
          <p:cNvSpPr/>
          <p:nvPr/>
        </p:nvSpPr>
        <p:spPr>
          <a:xfrm>
            <a:off x="220319" y="930727"/>
            <a:ext cx="5854123" cy="5632311"/>
          </a:xfrm>
          <a:prstGeom prst="rect">
            <a:avLst/>
          </a:prstGeom>
        </p:spPr>
        <p:txBody>
          <a:bodyPr wrap="square">
            <a:spAutoFit/>
          </a:bodyPr>
          <a:lstStyle/>
          <a:p>
            <a:r>
              <a:rPr lang="fr-FR" dirty="0" smtClean="0"/>
              <a:t>Pour </a:t>
            </a:r>
            <a:r>
              <a:rPr lang="fr-FR" dirty="0"/>
              <a:t>résoudre les défis des phases de déni, colère voire de frustration en conduite du changement, nous allons soigner la communication.</a:t>
            </a:r>
          </a:p>
          <a:p>
            <a:endParaRPr lang="fr-FR" dirty="0"/>
          </a:p>
          <a:p>
            <a:r>
              <a:rPr lang="fr-FR" dirty="0"/>
              <a:t>Nous allons donc développer un plan de communication pour notre projet.</a:t>
            </a:r>
          </a:p>
          <a:p>
            <a:endParaRPr lang="fr-FR" dirty="0"/>
          </a:p>
          <a:p>
            <a:r>
              <a:rPr lang="fr-FR" dirty="0"/>
              <a:t>Les premières communications échangées avec les parties prenantes prendront en compte ces étapes de déni, de colère, et de frustration</a:t>
            </a:r>
            <a:r>
              <a:rPr lang="fr-FR" dirty="0" smtClean="0"/>
              <a:t>.</a:t>
            </a:r>
            <a:endParaRPr lang="fr-FR" dirty="0"/>
          </a:p>
          <a:p>
            <a:r>
              <a:rPr lang="fr-FR" dirty="0"/>
              <a:t>Pour cela on </a:t>
            </a:r>
            <a:r>
              <a:rPr lang="fr-FR" dirty="0" smtClean="0"/>
              <a:t>:</a:t>
            </a:r>
            <a:endParaRPr lang="fr-FR" dirty="0"/>
          </a:p>
          <a:p>
            <a:pPr marL="285750" indent="-285750">
              <a:buFont typeface="Arial" panose="020B0604020202020204" pitchFamily="34" charset="0"/>
              <a:buChar char="•"/>
            </a:pPr>
            <a:r>
              <a:rPr lang="fr-FR" dirty="0"/>
              <a:t>Expliquera pourquoi ce changement est inévitable</a:t>
            </a:r>
          </a:p>
          <a:p>
            <a:pPr marL="285750" indent="-285750">
              <a:buFont typeface="Arial" panose="020B0604020202020204" pitchFamily="34" charset="0"/>
              <a:buChar char="•"/>
            </a:pPr>
            <a:r>
              <a:rPr lang="fr-FR" dirty="0"/>
              <a:t>Expliquera les impacts positifs pour les collaborateurs et l’entreprise</a:t>
            </a:r>
          </a:p>
          <a:p>
            <a:pPr marL="285750" indent="-285750">
              <a:buFont typeface="Arial" panose="020B0604020202020204" pitchFamily="34" charset="0"/>
              <a:buChar char="•"/>
            </a:pPr>
            <a:r>
              <a:rPr lang="fr-FR" dirty="0"/>
              <a:t>Tentera de répondre aux questions inconfortables que chacun est en droit de se poser</a:t>
            </a:r>
          </a:p>
          <a:p>
            <a:pPr marL="285750" indent="-285750">
              <a:buFont typeface="Arial" panose="020B0604020202020204" pitchFamily="34" charset="0"/>
              <a:buChar char="•"/>
            </a:pPr>
            <a:r>
              <a:rPr lang="fr-FR" dirty="0"/>
              <a:t>Tentera aussi d’éviter les frustrations en n’oubliant personne dans la communication</a:t>
            </a:r>
          </a:p>
          <a:p>
            <a:pPr marL="285750" indent="-285750">
              <a:buFont typeface="Arial" panose="020B0604020202020204" pitchFamily="34" charset="0"/>
              <a:buChar char="•"/>
            </a:pPr>
            <a:r>
              <a:rPr lang="fr-FR" dirty="0"/>
              <a:t>Ceci est valable pour toutes les fonctions : des nouveaux recrus, à la stagiaire, jusqu'à la direction.</a:t>
            </a:r>
          </a:p>
        </p:txBody>
      </p:sp>
      <p:pic>
        <p:nvPicPr>
          <p:cNvPr id="4" name="Image 3"/>
          <p:cNvPicPr>
            <a:picLocks noChangeAspect="1"/>
          </p:cNvPicPr>
          <p:nvPr/>
        </p:nvPicPr>
        <p:blipFill>
          <a:blip r:embed="rId2"/>
          <a:stretch>
            <a:fillRect/>
          </a:stretch>
        </p:blipFill>
        <p:spPr>
          <a:xfrm>
            <a:off x="6363894" y="1753687"/>
            <a:ext cx="5828106" cy="3223262"/>
          </a:xfrm>
          <a:prstGeom prst="rect">
            <a:avLst/>
          </a:prstGeom>
        </p:spPr>
      </p:pic>
    </p:spTree>
    <p:extLst>
      <p:ext uri="{BB962C8B-B14F-4D97-AF65-F5344CB8AC3E}">
        <p14:creationId xmlns:p14="http://schemas.microsoft.com/office/powerpoint/2010/main" val="28833849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 support </a:t>
            </a:r>
            <a:r>
              <a:rPr lang="fr-FR" dirty="0" smtClean="0"/>
              <a:t>émotionnel</a:t>
            </a:r>
            <a:endParaRPr lang="fr-FR" dirty="0"/>
          </a:p>
        </p:txBody>
      </p:sp>
      <p:sp>
        <p:nvSpPr>
          <p:cNvPr id="3" name="Rectangle 2"/>
          <p:cNvSpPr/>
          <p:nvPr/>
        </p:nvSpPr>
        <p:spPr>
          <a:xfrm>
            <a:off x="248195" y="918482"/>
            <a:ext cx="5995851" cy="5909310"/>
          </a:xfrm>
          <a:prstGeom prst="rect">
            <a:avLst/>
          </a:prstGeom>
        </p:spPr>
        <p:txBody>
          <a:bodyPr wrap="square">
            <a:spAutoFit/>
          </a:bodyPr>
          <a:lstStyle/>
          <a:p>
            <a:r>
              <a:rPr lang="fr-FR" dirty="0" smtClean="0"/>
              <a:t>L’être </a:t>
            </a:r>
            <a:r>
              <a:rPr lang="fr-FR" dirty="0"/>
              <a:t>humain est un être bourré d’émotions, de ressentis.</a:t>
            </a:r>
          </a:p>
          <a:p>
            <a:endParaRPr lang="fr-FR" dirty="0"/>
          </a:p>
          <a:p>
            <a:r>
              <a:rPr lang="fr-FR" dirty="0"/>
              <a:t>Dans la conduite de changement, on ne peut ignorer le ressenti de chacun, car chacun ressent sa propre vérité, de manière différente.</a:t>
            </a:r>
          </a:p>
          <a:p>
            <a:endParaRPr lang="fr-FR" dirty="0"/>
          </a:p>
          <a:p>
            <a:r>
              <a:rPr lang="fr-FR" dirty="0"/>
              <a:t>Il ne s’agit pas ici de s’occuper des personnes individuellement, mais bien de tenir compte du fait que chacun perçoit les messages de manière un peu ou énormément différente.</a:t>
            </a:r>
          </a:p>
          <a:p>
            <a:endParaRPr lang="fr-FR" dirty="0"/>
          </a:p>
          <a:p>
            <a:r>
              <a:rPr lang="fr-FR" dirty="0"/>
              <a:t>Il faut donc faire preuve ici d’intelligence émotionnelle lors de la communication, qu’elle soit écrite ou verbale.</a:t>
            </a:r>
          </a:p>
          <a:p>
            <a:endParaRPr lang="fr-FR" dirty="0"/>
          </a:p>
          <a:p>
            <a:r>
              <a:rPr lang="fr-FR" dirty="0"/>
              <a:t>Ceci afin de passer le plus rapidement de la phase de tristesse ou de dépression, à la phase d’acceptation.</a:t>
            </a:r>
          </a:p>
          <a:p>
            <a:endParaRPr lang="fr-FR" dirty="0"/>
          </a:p>
          <a:p>
            <a:r>
              <a:rPr lang="fr-FR" dirty="0"/>
              <a:t>On peut pour cela proposer à ceux qui le veulent, d’expérimenter les changements en se faisant leur propre idée des avantages de celui-ci, de se familiariser avec le nouvel environnement.</a:t>
            </a:r>
          </a:p>
        </p:txBody>
      </p:sp>
      <p:pic>
        <p:nvPicPr>
          <p:cNvPr id="4" name="Image 3"/>
          <p:cNvPicPr>
            <a:picLocks noChangeAspect="1"/>
          </p:cNvPicPr>
          <p:nvPr/>
        </p:nvPicPr>
        <p:blipFill>
          <a:blip r:embed="rId2"/>
          <a:stretch>
            <a:fillRect/>
          </a:stretch>
        </p:blipFill>
        <p:spPr>
          <a:xfrm>
            <a:off x="6181731" y="1411958"/>
            <a:ext cx="5949992" cy="3290671"/>
          </a:xfrm>
          <a:prstGeom prst="rect">
            <a:avLst/>
          </a:prstGeom>
        </p:spPr>
      </p:pic>
    </p:spTree>
    <p:extLst>
      <p:ext uri="{BB962C8B-B14F-4D97-AF65-F5344CB8AC3E}">
        <p14:creationId xmlns:p14="http://schemas.microsoft.com/office/powerpoint/2010/main" val="7016121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Orientation et </a:t>
            </a:r>
            <a:r>
              <a:rPr lang="fr-FR" dirty="0" smtClean="0"/>
              <a:t>conseils</a:t>
            </a:r>
            <a:endParaRPr lang="fr-FR" dirty="0"/>
          </a:p>
        </p:txBody>
      </p:sp>
      <p:sp>
        <p:nvSpPr>
          <p:cNvPr id="3" name="Rectangle 2"/>
          <p:cNvSpPr/>
          <p:nvPr/>
        </p:nvSpPr>
        <p:spPr>
          <a:xfrm>
            <a:off x="161109" y="1524728"/>
            <a:ext cx="5727982" cy="5016758"/>
          </a:xfrm>
          <a:prstGeom prst="rect">
            <a:avLst/>
          </a:prstGeom>
        </p:spPr>
        <p:txBody>
          <a:bodyPr wrap="square">
            <a:spAutoFit/>
          </a:bodyPr>
          <a:lstStyle/>
          <a:p>
            <a:r>
              <a:rPr lang="fr-FR" sz="2000" dirty="0" smtClean="0"/>
              <a:t>Afin </a:t>
            </a:r>
            <a:r>
              <a:rPr lang="fr-FR" sz="2000" dirty="0"/>
              <a:t>d’accélérer la phase d’acceptation du changement, on peut maintenant former les collaborateurs aux nouveaux outils, aux nouveaux services.</a:t>
            </a:r>
          </a:p>
          <a:p>
            <a:endParaRPr lang="fr-FR" sz="2000" dirty="0"/>
          </a:p>
          <a:p>
            <a:r>
              <a:rPr lang="fr-FR" sz="2000" dirty="0"/>
              <a:t>Il est bon que cette étape soit le plus personnalisée possible, afin de pouvoir donner des conseils individuels.</a:t>
            </a:r>
          </a:p>
          <a:p>
            <a:endParaRPr lang="fr-FR" sz="2000" dirty="0"/>
          </a:p>
          <a:p>
            <a:r>
              <a:rPr lang="fr-FR" sz="2000" dirty="0"/>
              <a:t>On va aussi suivre pendant une période d’adaptation chaque groupe d’utilisateurs, afin de faciliter l’intégration des nouveaux systèmes, services ou nouvelles organisations.</a:t>
            </a:r>
          </a:p>
          <a:p>
            <a:endParaRPr lang="fr-FR" sz="2000" dirty="0"/>
          </a:p>
          <a:p>
            <a:r>
              <a:rPr lang="fr-FR" sz="2000" dirty="0"/>
              <a:t>C’est la dernière grande étape de la conduite du changement vers le succès.</a:t>
            </a:r>
          </a:p>
        </p:txBody>
      </p:sp>
      <p:pic>
        <p:nvPicPr>
          <p:cNvPr id="4" name="Image 3"/>
          <p:cNvPicPr>
            <a:picLocks noChangeAspect="1"/>
          </p:cNvPicPr>
          <p:nvPr/>
        </p:nvPicPr>
        <p:blipFill>
          <a:blip r:embed="rId2"/>
          <a:stretch>
            <a:fillRect/>
          </a:stretch>
        </p:blipFill>
        <p:spPr>
          <a:xfrm>
            <a:off x="5822586" y="1524728"/>
            <a:ext cx="6369414" cy="3517535"/>
          </a:xfrm>
          <a:prstGeom prst="rect">
            <a:avLst/>
          </a:prstGeom>
        </p:spPr>
      </p:pic>
    </p:spTree>
    <p:extLst>
      <p:ext uri="{BB962C8B-B14F-4D97-AF65-F5344CB8AC3E}">
        <p14:creationId xmlns:p14="http://schemas.microsoft.com/office/powerpoint/2010/main" val="31606626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63286" y="172255"/>
            <a:ext cx="11327266" cy="6554936"/>
          </a:xfrm>
          <a:prstGeom prst="rect">
            <a:avLst/>
          </a:prstGeom>
        </p:spPr>
      </p:pic>
    </p:spTree>
    <p:extLst>
      <p:ext uri="{BB962C8B-B14F-4D97-AF65-F5344CB8AC3E}">
        <p14:creationId xmlns:p14="http://schemas.microsoft.com/office/powerpoint/2010/main" val="38435972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371601" y="23238"/>
            <a:ext cx="9573985" cy="6834762"/>
          </a:xfrm>
          <a:prstGeom prst="rect">
            <a:avLst/>
          </a:prstGeom>
        </p:spPr>
      </p:pic>
      <p:sp>
        <p:nvSpPr>
          <p:cNvPr id="2" name="Rectangle 1"/>
          <p:cNvSpPr/>
          <p:nvPr/>
        </p:nvSpPr>
        <p:spPr>
          <a:xfrm>
            <a:off x="2717074" y="731520"/>
            <a:ext cx="7210697" cy="287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971176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75656" y="194250"/>
            <a:ext cx="10236654" cy="6663750"/>
          </a:xfrm>
          <a:prstGeom prst="rect">
            <a:avLst/>
          </a:prstGeom>
        </p:spPr>
      </p:pic>
    </p:spTree>
    <p:extLst>
      <p:ext uri="{BB962C8B-B14F-4D97-AF65-F5344CB8AC3E}">
        <p14:creationId xmlns:p14="http://schemas.microsoft.com/office/powerpoint/2010/main" val="13996535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83771" y="188423"/>
            <a:ext cx="10238013" cy="6669577"/>
          </a:xfrm>
          <a:prstGeom prst="rect">
            <a:avLst/>
          </a:prstGeom>
        </p:spPr>
      </p:pic>
    </p:spTree>
    <p:extLst>
      <p:ext uri="{BB962C8B-B14F-4D97-AF65-F5344CB8AC3E}">
        <p14:creationId xmlns:p14="http://schemas.microsoft.com/office/powerpoint/2010/main" val="3798544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49085" y="0"/>
            <a:ext cx="8959096" cy="6541368"/>
          </a:xfrm>
          <a:prstGeom prst="rect">
            <a:avLst/>
          </a:prstGeom>
        </p:spPr>
      </p:pic>
    </p:spTree>
    <p:extLst>
      <p:ext uri="{BB962C8B-B14F-4D97-AF65-F5344CB8AC3E}">
        <p14:creationId xmlns:p14="http://schemas.microsoft.com/office/powerpoint/2010/main" val="17395628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4258" y="0"/>
            <a:ext cx="9160328" cy="6822866"/>
          </a:xfrm>
          <a:prstGeom prst="rect">
            <a:avLst/>
          </a:prstGeom>
        </p:spPr>
      </p:pic>
    </p:spTree>
    <p:extLst>
      <p:ext uri="{BB962C8B-B14F-4D97-AF65-F5344CB8AC3E}">
        <p14:creationId xmlns:p14="http://schemas.microsoft.com/office/powerpoint/2010/main" val="20928094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odèle par défau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3635</TotalTime>
  <Words>6308</Words>
  <Application>Microsoft Office PowerPoint</Application>
  <PresentationFormat>Grand écran</PresentationFormat>
  <Paragraphs>914</Paragraphs>
  <Slides>104</Slides>
  <Notes>41</Notes>
  <HiddenSlides>1</HiddenSlides>
  <MMClips>0</MMClips>
  <ScaleCrop>false</ScaleCrop>
  <HeadingPairs>
    <vt:vector size="8" baseType="variant">
      <vt:variant>
        <vt:lpstr>Polices utilisées</vt:lpstr>
      </vt:variant>
      <vt:variant>
        <vt:i4>20</vt:i4>
      </vt:variant>
      <vt:variant>
        <vt:lpstr>Thème</vt:lpstr>
      </vt:variant>
      <vt:variant>
        <vt:i4>1</vt:i4>
      </vt:variant>
      <vt:variant>
        <vt:lpstr>Serveurs OLE incorporés</vt:lpstr>
      </vt:variant>
      <vt:variant>
        <vt:i4>2</vt:i4>
      </vt:variant>
      <vt:variant>
        <vt:lpstr>Titres des diapositives</vt:lpstr>
      </vt:variant>
      <vt:variant>
        <vt:i4>104</vt:i4>
      </vt:variant>
    </vt:vector>
  </HeadingPairs>
  <TitlesOfParts>
    <vt:vector size="127" baseType="lpstr">
      <vt:lpstr>Microsoft YaHei</vt:lpstr>
      <vt:lpstr>SimSun</vt:lpstr>
      <vt:lpstr>Arial</vt:lpstr>
      <vt:lpstr>Calibri</vt:lpstr>
      <vt:lpstr>Calibri Light</vt:lpstr>
      <vt:lpstr>Courier New</vt:lpstr>
      <vt:lpstr>Filson</vt:lpstr>
      <vt:lpstr>Georgia</vt:lpstr>
      <vt:lpstr>inherit</vt:lpstr>
      <vt:lpstr>Liberation Sans</vt:lpstr>
      <vt:lpstr>Lucida Sans Unicode</vt:lpstr>
      <vt:lpstr>Mangal</vt:lpstr>
      <vt:lpstr>Palatino Linotype</vt:lpstr>
      <vt:lpstr>StarSymbol</vt:lpstr>
      <vt:lpstr>Symbol</vt:lpstr>
      <vt:lpstr>Tahoma</vt:lpstr>
      <vt:lpstr>Times New Roman</vt:lpstr>
      <vt:lpstr>TwCenMT</vt:lpstr>
      <vt:lpstr>Verdana</vt:lpstr>
      <vt:lpstr>Wingdings</vt:lpstr>
      <vt:lpstr>Thème Office</vt:lpstr>
      <vt:lpstr>Visio</vt:lpstr>
      <vt:lpstr>Feuille de calcul</vt:lpstr>
      <vt:lpstr>Les outils de pilotage et la mise en place des tableaux de bord pour assurer l’organisation et le pilotage des services</vt:lpstr>
      <vt:lpstr>Contenu de la formation</vt:lpstr>
      <vt:lpstr>Sommaire</vt:lpstr>
      <vt:lpstr>La fin d’un environnement protégé</vt:lpstr>
      <vt:lpstr>Des problématiques managériales…</vt:lpstr>
      <vt:lpstr>Les enjeux…</vt:lpstr>
      <vt:lpstr>En fait, le pilotage d’un service ou d’une direction doit s’entendre essentiellement autour des actions suivantes :</vt:lpstr>
      <vt:lpstr> LE CADRE DE DIRECTION DANS L'ORGANISATION ET LE PILOTAGE DE SES SERVICES ?</vt:lpstr>
      <vt:lpstr>Les moteurs du pilotage</vt:lpstr>
      <vt:lpstr>Les règles pour implanter dans de bonnes conditions une démarche de pilotage</vt:lpstr>
      <vt:lpstr>Vers une définition...</vt:lpstr>
      <vt:lpstr>Le besoin de mesurer</vt:lpstr>
      <vt:lpstr>On ne peut améliorer que ce que l’on peut mesurer</vt:lpstr>
      <vt:lpstr>A environnement simple, pilotage possible à l'instinct</vt:lpstr>
      <vt:lpstr>Piloter, c’est maîtriser la performance</vt:lpstr>
      <vt:lpstr>Présentation PowerPoint</vt:lpstr>
      <vt:lpstr>Les préalables au lancement d'une démarche de pilotage</vt:lpstr>
      <vt:lpstr>Votre système d'information ?</vt:lpstr>
      <vt:lpstr>Les Enjeux du SI</vt:lpstr>
      <vt:lpstr>Pilotage et objectifs</vt:lpstr>
      <vt:lpstr>Pilotage et objectifs</vt:lpstr>
      <vt:lpstr>Pilotage et objectifs</vt:lpstr>
      <vt:lpstr>Pilotage et objectifs</vt:lpstr>
      <vt:lpstr>Les indicateurs : Quelles interprétations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Projets ou activités ?</vt:lpstr>
      <vt:lpstr>Le pilotage projet et activité</vt:lpstr>
      <vt:lpstr>Présentation PowerPoint</vt:lpstr>
      <vt:lpstr>Présentation PowerPoint</vt:lpstr>
      <vt:lpstr>Présentation PowerPoint</vt:lpstr>
      <vt:lpstr>Cadrage général: La Carte de Stratégie</vt:lpstr>
      <vt:lpstr>Cadrage général: La Carte de Stratégie</vt:lpstr>
      <vt:lpstr>I/ Identifier les objectifs stratégiques </vt:lpstr>
      <vt:lpstr>II/ Identifier les objectifs opérationnels</vt:lpstr>
      <vt:lpstr>III/  Définir les Facteurs Clés de Succès en considérant 4 perspectives différentes</vt:lpstr>
      <vt:lpstr>III/Définir les Facteurs Clés de Succès en considérant 4 perspectives différentes</vt:lpstr>
      <vt:lpstr>III/Définir les Facteurs Clés de Succès en considérant 4 perspectives différentes</vt:lpstr>
      <vt:lpstr>IV/Mesurer la réalisation des FCS à l’aide d’indicateurs</vt:lpstr>
      <vt:lpstr>Mesurer la performance par rapport aux objectifs</vt:lpstr>
      <vt:lpstr>V/Mesurer la performance par rapport aux objectifs</vt:lpstr>
      <vt:lpstr>Mesurer la performance par rapport aux objectifs: Exemple MDPH</vt:lpstr>
      <vt:lpstr>V/Mesurer la performance par rapport aux objectifs: Exemple Transport</vt:lpstr>
      <vt:lpstr>Zoom sur les indicateurs Les différents types d’indicateurs</vt:lpstr>
      <vt:lpstr>Zoom sur les indicateurs Bien choisir ses indicateurs clés</vt:lpstr>
      <vt:lpstr>Zoom sur les indicateurs Les différents types d’indicateurs</vt:lpstr>
      <vt:lpstr>Zoom sur les indicateurs Les différents types d’indicateurs</vt:lpstr>
      <vt:lpstr>Présentation PowerPoint</vt:lpstr>
      <vt:lpstr>Les outils de pilotage - les indicateurs</vt:lpstr>
      <vt:lpstr> Les outils de pilotage - les indicateurs</vt:lpstr>
      <vt:lpstr> Conclusion </vt:lpstr>
      <vt:lpstr>Tableaux Croisés Dynamiques</vt:lpstr>
      <vt:lpstr>Base de données</vt:lpstr>
      <vt:lpstr>EXCEL : Tableaux croisés dynamiques</vt:lpstr>
      <vt:lpstr>Outil Power BI pour des tableaux de bords interactifs</vt:lpstr>
      <vt:lpstr>Présentation PowerPoint</vt:lpstr>
      <vt:lpstr>Présentation PowerPoint</vt:lpstr>
      <vt:lpstr>Présentation PowerPoint</vt:lpstr>
      <vt:lpstr>Présentation PowerPoint</vt:lpstr>
      <vt:lpstr>Présentation PowerPoint</vt:lpstr>
      <vt:lpstr>Présentation PowerPoint</vt:lpstr>
      <vt:lpstr>La gestion de projet </vt:lpstr>
      <vt:lpstr>Les outils de planification</vt:lpstr>
      <vt:lpstr>Présentation PowerPoint</vt:lpstr>
      <vt:lpstr>Les outils de gestion des tâches</vt:lpstr>
      <vt:lpstr>Les outils de gestion des tâches</vt:lpstr>
      <vt:lpstr>Présentation PowerPoint</vt:lpstr>
      <vt:lpstr>Présentation PowerPoint</vt:lpstr>
      <vt:lpstr>Présentation PowerPoint</vt:lpstr>
      <vt:lpstr>Présentation PowerPoint</vt:lpstr>
      <vt:lpstr>Présentation PowerPoint</vt:lpstr>
      <vt:lpstr>Présentation PowerPoint</vt:lpstr>
      <vt:lpstr>Perceptions et réalités</vt:lpstr>
      <vt:lpstr>Adapter son reporting à ses interlocuteurs</vt:lpstr>
      <vt:lpstr>Pourquoi faire de la conduite du changement ?</vt:lpstr>
      <vt:lpstr>La courbe du changement</vt:lpstr>
      <vt:lpstr>La communication</vt:lpstr>
      <vt:lpstr>Le support émotionnel</vt:lpstr>
      <vt:lpstr>Orientation et conseils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CD67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SKORNIK Hayette</dc:creator>
  <cp:lastModifiedBy>SKORNIK Hayette</cp:lastModifiedBy>
  <cp:revision>237</cp:revision>
  <cp:lastPrinted>2022-06-14T13:58:47Z</cp:lastPrinted>
  <dcterms:created xsi:type="dcterms:W3CDTF">2021-08-27T12:39:10Z</dcterms:created>
  <dcterms:modified xsi:type="dcterms:W3CDTF">2023-06-06T17:59:11Z</dcterms:modified>
</cp:coreProperties>
</file>